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</p:sldMasterIdLst>
  <p:notesMasterIdLst>
    <p:notesMasterId r:id="rId25"/>
  </p:notesMasterIdLst>
  <p:sldIdLst>
    <p:sldId id="260" r:id="rId5"/>
    <p:sldId id="261" r:id="rId6"/>
    <p:sldId id="266" r:id="rId7"/>
    <p:sldId id="329" r:id="rId8"/>
    <p:sldId id="326" r:id="rId9"/>
    <p:sldId id="343" r:id="rId10"/>
    <p:sldId id="344" r:id="rId11"/>
    <p:sldId id="345" r:id="rId12"/>
    <p:sldId id="346" r:id="rId13"/>
    <p:sldId id="348" r:id="rId14"/>
    <p:sldId id="355" r:id="rId15"/>
    <p:sldId id="320" r:id="rId16"/>
    <p:sldId id="333" r:id="rId17"/>
    <p:sldId id="352" r:id="rId18"/>
    <p:sldId id="349" r:id="rId19"/>
    <p:sldId id="351" r:id="rId20"/>
    <p:sldId id="285" r:id="rId21"/>
    <p:sldId id="318" r:id="rId22"/>
    <p:sldId id="354" r:id="rId23"/>
    <p:sldId id="35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14FE"/>
    <a:srgbClr val="171CFB"/>
    <a:srgbClr val="621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574" autoAdjust="0"/>
  </p:normalViewPr>
  <p:slideViewPr>
    <p:cSldViewPr>
      <p:cViewPr>
        <p:scale>
          <a:sx n="77" d="100"/>
          <a:sy n="77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1C4CC-9855-49C2-A9DF-D1F3DDE0F471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44B36-5887-40C0-A26B-E202BDE05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42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44B36-5887-40C0-A26B-E202BDE055F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312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44B36-5887-40C0-A26B-E202BDE055F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85725"/>
            <a:ext cx="37496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88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39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874"/>
            <a:ext cx="8229600" cy="10207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27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16200000" flipV="1">
            <a:off x="-2647950" y="3367078"/>
            <a:ext cx="6834186" cy="138113"/>
          </a:xfrm>
          <a:prstGeom prst="rect">
            <a:avLst/>
          </a:prstGeom>
          <a:solidFill>
            <a:srgbClr val="F9616C"/>
          </a:solidFill>
          <a:ln>
            <a:solidFill>
              <a:srgbClr val="F96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3333" y="4906905"/>
            <a:ext cx="9144000" cy="142875"/>
          </a:xfrm>
          <a:prstGeom prst="rect">
            <a:avLst/>
          </a:prstGeom>
          <a:solidFill>
            <a:srgbClr val="B2B2B2"/>
          </a:solidFill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8571" y="4715271"/>
            <a:ext cx="9144000" cy="152400"/>
          </a:xfrm>
          <a:prstGeom prst="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9048" y="4557297"/>
            <a:ext cx="9144000" cy="152400"/>
          </a:xfrm>
          <a:prstGeom prst="rect">
            <a:avLst/>
          </a:prstGeom>
          <a:solidFill>
            <a:srgbClr val="F9616C">
              <a:alpha val="81961"/>
            </a:srgbClr>
          </a:solidFill>
          <a:ln>
            <a:solidFill>
              <a:srgbClr val="F961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 rot="16200000" flipV="1">
            <a:off x="-2952750" y="3362326"/>
            <a:ext cx="6834186" cy="138113"/>
          </a:xfrm>
          <a:prstGeom prst="rect">
            <a:avLst/>
          </a:prstGeom>
          <a:solidFill>
            <a:srgbClr val="B2B2B2"/>
          </a:solidFill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 rot="16200000" flipV="1">
            <a:off x="-2800350" y="3357558"/>
            <a:ext cx="6834186" cy="138113"/>
          </a:xfrm>
          <a:prstGeom prst="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914398" y="2314576"/>
            <a:ext cx="4086226" cy="2123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By </a:t>
            </a:r>
          </a:p>
          <a:p>
            <a:pPr algn="ctr"/>
            <a:r>
              <a:rPr lang="en-US" sz="3200" i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Abdulmonem Hafez Abdulmonem</a:t>
            </a:r>
            <a:endParaRPr lang="en-US" sz="3200" i="1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909638" y="5304472"/>
            <a:ext cx="438626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prstClr val="black"/>
                </a:solidFill>
                <a:latin typeface="Arial Black" pitchFamily="34" charset="0"/>
              </a:rPr>
              <a:t>Lecturer of physiology </a:t>
            </a:r>
          </a:p>
          <a:p>
            <a:pPr algn="ctr"/>
            <a:r>
              <a:rPr lang="en-US" sz="2400" b="1" i="1" dirty="0" smtClean="0">
                <a:solidFill>
                  <a:prstClr val="black"/>
                </a:solidFill>
                <a:latin typeface="Arial Black" pitchFamily="34" charset="0"/>
              </a:rPr>
              <a:t>Mansoura University</a:t>
            </a: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  <a:latin typeface="Arial Black" pitchFamily="34" charset="0"/>
              </a:rPr>
              <a:t>(2014)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5334000" y="2438400"/>
            <a:ext cx="3505200" cy="376396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6671" y="142875"/>
            <a:ext cx="7620000" cy="1905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rgbClr val="FF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1723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838200" y="0"/>
            <a:ext cx="76200" cy="6858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H="1">
            <a:off x="881064" y="0"/>
            <a:ext cx="76200" cy="6858000"/>
          </a:xfrm>
          <a:prstGeom prst="line">
            <a:avLst/>
          </a:prstGeom>
          <a:ln w="57150">
            <a:solidFill>
              <a:srgbClr val="FF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762000" y="0"/>
            <a:ext cx="76200" cy="6858000"/>
          </a:xfrm>
          <a:prstGeom prst="line">
            <a:avLst/>
          </a:prstGeom>
          <a:ln w="762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914400" y="0"/>
            <a:ext cx="76200" cy="68580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962024" y="0"/>
            <a:ext cx="76200" cy="68580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0" y="1447800"/>
            <a:ext cx="91440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038225" y="0"/>
            <a:ext cx="7953375" cy="1447800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1038224" y="4718208"/>
            <a:ext cx="4219576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prstClr val="black"/>
                </a:solidFill>
                <a:latin typeface="Arial Black" panose="020B0A04020102020204" pitchFamily="34" charset="0"/>
                <a:ea typeface="Adobe Gothic Std B" panose="020B0800000000000000" pitchFamily="34" charset="-128"/>
              </a:rPr>
              <a:t> </a:t>
            </a: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(2014)-(2015)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>
          <a:xfrm>
            <a:off x="5181600" y="2057400"/>
            <a:ext cx="3886200" cy="4138613"/>
          </a:xfrm>
        </p:spPr>
        <p:txBody>
          <a:bodyPr/>
          <a:lstStyle/>
          <a:p>
            <a:endParaRPr lang="en-US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052510" y="1994470"/>
            <a:ext cx="4086226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0000CC"/>
                </a:solidFill>
                <a:latin typeface="Arial Black" panose="020B0A04020102020204" pitchFamily="34" charset="0"/>
              </a:rPr>
              <a:t>Prepared </a:t>
            </a:r>
          </a:p>
          <a:p>
            <a:pPr algn="ctr"/>
            <a:r>
              <a:rPr lang="en-US" sz="3600" i="1" dirty="0" smtClean="0">
                <a:solidFill>
                  <a:srgbClr val="0000CC"/>
                </a:solidFill>
                <a:latin typeface="Arial Black" panose="020B0A04020102020204" pitchFamily="34" charset="0"/>
              </a:rPr>
              <a:t>By </a:t>
            </a:r>
          </a:p>
          <a:p>
            <a:pPr algn="ctr"/>
            <a:r>
              <a:rPr lang="en-US" sz="3200" i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Abdel-Moneim Hafez  </a:t>
            </a:r>
          </a:p>
          <a:p>
            <a:pPr algn="ctr"/>
            <a:r>
              <a:rPr lang="en-US" sz="3200" i="1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Abdel-Moneim</a:t>
            </a:r>
            <a:endParaRPr lang="en-US" sz="3200" i="1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720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 flipH="1">
            <a:off x="762000" y="0"/>
            <a:ext cx="76200" cy="6858000"/>
          </a:xfrm>
          <a:prstGeom prst="line">
            <a:avLst/>
          </a:prstGeom>
          <a:ln w="762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H="1">
            <a:off x="914400" y="0"/>
            <a:ext cx="76200" cy="68580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962024" y="0"/>
            <a:ext cx="76200" cy="68580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828672" y="0"/>
            <a:ext cx="76200" cy="6858000"/>
          </a:xfrm>
          <a:prstGeom prst="line">
            <a:avLst/>
          </a:prstGeom>
          <a:ln w="76200">
            <a:solidFill>
              <a:srgbClr val="F961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914400" y="12032"/>
            <a:ext cx="76200" cy="68580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1238250"/>
            <a:ext cx="91440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4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038225" y="333375"/>
            <a:ext cx="8105775" cy="7620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1085848" y="1981200"/>
            <a:ext cx="8058152" cy="4876800"/>
          </a:xfrm>
        </p:spPr>
        <p:txBody>
          <a:bodyPr/>
          <a:lstStyle>
            <a:lvl2pPr marL="457200" indent="0">
              <a:buNone/>
              <a:defRPr>
                <a:solidFill>
                  <a:srgbClr val="0000CC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537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 flipH="1">
            <a:off x="838200" y="0"/>
            <a:ext cx="76200" cy="6858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H="1">
            <a:off x="881064" y="0"/>
            <a:ext cx="76200" cy="6858000"/>
          </a:xfrm>
          <a:prstGeom prst="line">
            <a:avLst/>
          </a:prstGeom>
          <a:ln w="57150">
            <a:solidFill>
              <a:srgbClr val="FF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 flipH="1">
            <a:off x="762000" y="0"/>
            <a:ext cx="76200" cy="6858000"/>
          </a:xfrm>
          <a:prstGeom prst="line">
            <a:avLst/>
          </a:prstGeom>
          <a:ln w="76200">
            <a:solidFill>
              <a:srgbClr val="FF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H="1">
            <a:off x="914400" y="0"/>
            <a:ext cx="76200" cy="68580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038223" y="333375"/>
            <a:ext cx="7953375" cy="5334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 smtClean="0"/>
              <a:t>  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 flipH="1">
            <a:off x="0" y="1281112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 flipH="1">
            <a:off x="0" y="1331912"/>
            <a:ext cx="91440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0" y="1219200"/>
            <a:ext cx="914400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23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038224" y="1828800"/>
            <a:ext cx="8105776" cy="5029200"/>
          </a:xfrm>
        </p:spPr>
        <p:txBody>
          <a:bodyPr/>
          <a:lstStyle>
            <a:lvl2pPr marL="457200" indent="0">
              <a:buNone/>
              <a:defRPr>
                <a:solidFill>
                  <a:srgbClr val="0000CC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982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52400" y="685800"/>
            <a:ext cx="4343400" cy="685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724400" y="685800"/>
            <a:ext cx="4267200" cy="685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prstClr val="white"/>
                </a:solidFill>
              </a:rPr>
              <a:t> </a:t>
            </a:r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52400" y="1676400"/>
            <a:ext cx="4343400" cy="1447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srgbClr val="3F0CFA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33350" y="3314700"/>
            <a:ext cx="4343400" cy="11049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33350" y="4572000"/>
            <a:ext cx="4343400" cy="1905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705350" y="1676400"/>
            <a:ext cx="4267200" cy="1447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srgbClr val="A5002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686300" y="3314700"/>
            <a:ext cx="4267200" cy="11049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686300" y="4572000"/>
            <a:ext cx="4267200" cy="18478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25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28600" y="76200"/>
            <a:ext cx="4038600" cy="685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09550" y="914400"/>
            <a:ext cx="4038600" cy="533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209550" y="1600200"/>
            <a:ext cx="4038600" cy="838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i="1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28600" y="2590800"/>
            <a:ext cx="4038600" cy="15049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2000" b="1" i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28600" y="4495800"/>
            <a:ext cx="4038600" cy="2209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2000" b="1" i="1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648200" y="76200"/>
            <a:ext cx="4343400" cy="6858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i="1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610100" y="914400"/>
            <a:ext cx="4343400" cy="533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572000" y="1619250"/>
            <a:ext cx="4343400" cy="819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000" b="1" i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4610100" y="2590800"/>
            <a:ext cx="4343400" cy="15049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000" b="1" i="1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648200" y="4343400"/>
            <a:ext cx="4343400" cy="2285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20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62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2843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524000" y="76200"/>
            <a:ext cx="3657600" cy="685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600200" y="952501"/>
            <a:ext cx="3581400" cy="11048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619250" y="2209800"/>
            <a:ext cx="3562350" cy="990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600200" y="3276600"/>
            <a:ext cx="3581400" cy="1219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619250" y="6179342"/>
            <a:ext cx="3562350" cy="6024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000" b="1" i="1" dirty="0" smtClean="0">
                <a:solidFill>
                  <a:prstClr val="black"/>
                </a:solidFill>
              </a:rPr>
              <a:t> </a:t>
            </a:r>
            <a:endParaRPr lang="en-US" sz="2000" b="1" i="1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334000" y="76200"/>
            <a:ext cx="3657600" cy="685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i="1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334000" y="952502"/>
            <a:ext cx="3619500" cy="11048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334000" y="2219326"/>
            <a:ext cx="3581400" cy="98107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334000" y="3276601"/>
            <a:ext cx="3619500" cy="12191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334000" y="6179342"/>
            <a:ext cx="3657600" cy="60245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24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76200" y="990600"/>
            <a:ext cx="1371600" cy="1028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76200" y="2133600"/>
            <a:ext cx="1371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76200" y="3276601"/>
            <a:ext cx="13716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76200" y="4648200"/>
            <a:ext cx="1371600" cy="1333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600200" y="4648200"/>
            <a:ext cx="3581400" cy="13334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38100" y="6134099"/>
            <a:ext cx="1371600" cy="6477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5353050" y="4648200"/>
            <a:ext cx="3619500" cy="13334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400" b="1" dirty="0">
              <a:solidFill>
                <a:prstClr val="black"/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5257800" y="0"/>
            <a:ext cx="0" cy="6858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 flipH="1">
            <a:off x="76200" y="800102"/>
            <a:ext cx="90678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524000" y="0"/>
            <a:ext cx="0" cy="6858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7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821267" y="1617133"/>
            <a:ext cx="32004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 userDrawn="1"/>
        </p:nvSpPr>
        <p:spPr>
          <a:xfrm>
            <a:off x="5063067" y="1600200"/>
            <a:ext cx="3200400" cy="91440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i="1" dirty="0">
              <a:solidFill>
                <a:prstClr val="white"/>
              </a:solidFill>
            </a:endParaRPr>
          </a:p>
        </p:txBody>
      </p:sp>
      <p:sp>
        <p:nvSpPr>
          <p:cNvPr id="6" name="Left Brace 5"/>
          <p:cNvSpPr/>
          <p:nvPr userDrawn="1"/>
        </p:nvSpPr>
        <p:spPr>
          <a:xfrm rot="5400000">
            <a:off x="3949702" y="-1231899"/>
            <a:ext cx="787398" cy="4876802"/>
          </a:xfrm>
          <a:prstGeom prst="leftBrace">
            <a:avLst/>
          </a:prstGeom>
          <a:ln>
            <a:headEnd type="stealth" w="lg" len="lg"/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97467" y="2895600"/>
            <a:ext cx="3048000" cy="68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i="1" dirty="0" smtClean="0">
              <a:solidFill>
                <a:prstClr val="black"/>
              </a:solidFill>
            </a:endParaRP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914400" y="3733800"/>
            <a:ext cx="3048000" cy="68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i="1" dirty="0" smtClean="0">
              <a:solidFill>
                <a:prstClr val="black"/>
              </a:solidFill>
            </a:endParaRPr>
          </a:p>
          <a:p>
            <a:pPr algn="ctr"/>
            <a:endParaRPr lang="en-US" sz="2400" b="1" i="1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897467" y="4572000"/>
            <a:ext cx="3048000" cy="68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i="1" dirty="0" smtClean="0">
              <a:solidFill>
                <a:prstClr val="black"/>
              </a:solidFill>
            </a:endParaRPr>
          </a:p>
          <a:p>
            <a:pPr algn="ctr"/>
            <a:endParaRPr lang="en-US" sz="2400" b="1" i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97467" y="5410200"/>
            <a:ext cx="3048000" cy="68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i="1" dirty="0" smtClean="0">
              <a:solidFill>
                <a:prstClr val="black"/>
              </a:solidFill>
            </a:endParaRPr>
          </a:p>
          <a:p>
            <a:pPr algn="ctr"/>
            <a:endParaRPr lang="en-US" sz="2400" b="1" i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054600" y="2878667"/>
            <a:ext cx="30480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071534" y="3771901"/>
            <a:ext cx="30480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i="1" dirty="0" smtClean="0">
              <a:solidFill>
                <a:prstClr val="black"/>
              </a:solidFill>
            </a:endParaRPr>
          </a:p>
          <a:p>
            <a:pPr algn="ctr"/>
            <a:r>
              <a:rPr lang="en-US" sz="2400" b="1" i="1" dirty="0" smtClean="0">
                <a:solidFill>
                  <a:prstClr val="black"/>
                </a:solidFill>
              </a:rPr>
              <a:t>.</a:t>
            </a:r>
            <a:endParaRPr lang="en-US" sz="2400" b="1" i="1" dirty="0">
              <a:solidFill>
                <a:prstClr val="black"/>
              </a:solidFill>
            </a:endParaRPr>
          </a:p>
          <a:p>
            <a:pPr algn="ctr"/>
            <a:endParaRPr lang="en-US" sz="2400" b="1" i="1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088467" y="4588934"/>
            <a:ext cx="30480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i="1" dirty="0" smtClean="0">
              <a:solidFill>
                <a:prstClr val="black"/>
              </a:solidFill>
              <a:sym typeface="Wingdings"/>
            </a:endParaRPr>
          </a:p>
          <a:p>
            <a:pPr algn="ctr"/>
            <a:endParaRPr lang="en-US" sz="2400" b="1" i="1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5105400" y="5410200"/>
            <a:ext cx="30480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6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2238"/>
            <a:ext cx="8229600" cy="639762"/>
          </a:xfrm>
        </p:spPr>
        <p:txBody>
          <a:bodyPr/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-76200" y="914400"/>
            <a:ext cx="9144000" cy="5638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914400" lvl="1" indent="-514350">
              <a:buFont typeface="+mj-lt"/>
              <a:buAutoNum type="alphaLcPeriod"/>
            </a:pPr>
            <a:endParaRPr lang="en-US" b="1" dirty="0" smtClean="0"/>
          </a:p>
          <a:p>
            <a:pPr marL="914400" lvl="1" indent="-514350">
              <a:buFont typeface="+mj-lt"/>
              <a:buAutoNum type="alphaL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381000" y="1143000"/>
            <a:ext cx="4572000" cy="609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buFont typeface="+mj-lt"/>
              <a:buAutoNum type="arabicPeriod"/>
            </a:pPr>
            <a:endParaRPr lang="en-US" sz="2800" i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38200" y="1981200"/>
            <a:ext cx="69342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lvl="1" indent="-400050">
              <a:buFont typeface="+mj-lt"/>
              <a:buAutoNum type="alphaLcPeriod"/>
            </a:pP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38200" y="2590800"/>
            <a:ext cx="69342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1" indent="-57150"/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57250" y="3200400"/>
            <a:ext cx="691515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00050" lvl="1" indent="-228600"/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38150" y="4114800"/>
            <a:ext cx="4572000" cy="609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i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38150" y="5029200"/>
            <a:ext cx="4572000" cy="609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438150" y="5943600"/>
            <a:ext cx="4572000" cy="609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i="1" dirty="0">
              <a:solidFill>
                <a:prstClr val="black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64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010400" cy="533400"/>
          </a:xfrm>
        </p:spPr>
        <p:txBody>
          <a:bodyPr/>
          <a:lstStyle/>
          <a:p>
            <a:endParaRPr lang="en-US" sz="2400" dirty="0"/>
          </a:p>
        </p:txBody>
      </p:sp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3427195" y="609600"/>
            <a:ext cx="1680010" cy="36671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3429000" y="1447800"/>
            <a:ext cx="1524000" cy="366713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6" name="AutoShape 6"/>
          <p:cNvSpPr>
            <a:spLocks noChangeArrowheads="1"/>
          </p:cNvSpPr>
          <p:nvPr userDrawn="1"/>
        </p:nvSpPr>
        <p:spPr bwMode="auto">
          <a:xfrm>
            <a:off x="4095750" y="990600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3276600" y="2286000"/>
            <a:ext cx="2057400" cy="36671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8" name="AutoShape 8"/>
          <p:cNvSpPr>
            <a:spLocks noChangeArrowheads="1"/>
          </p:cNvSpPr>
          <p:nvPr userDrawn="1"/>
        </p:nvSpPr>
        <p:spPr bwMode="auto">
          <a:xfrm>
            <a:off x="4114800" y="1828800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 userDrawn="1"/>
        </p:nvSpPr>
        <p:spPr bwMode="auto">
          <a:xfrm>
            <a:off x="1649588" y="2895600"/>
            <a:ext cx="2057400" cy="369332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srgbClr val="3F0CFA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5041108" y="2895600"/>
            <a:ext cx="2057400" cy="369332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AutoShape 11"/>
          <p:cNvSpPr>
            <a:spLocks noChangeArrowheads="1"/>
          </p:cNvSpPr>
          <p:nvPr userDrawn="1"/>
        </p:nvSpPr>
        <p:spPr bwMode="auto">
          <a:xfrm rot="2982285">
            <a:off x="3896609" y="2674143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AutoShape 12"/>
          <p:cNvSpPr>
            <a:spLocks noChangeArrowheads="1"/>
          </p:cNvSpPr>
          <p:nvPr userDrawn="1"/>
        </p:nvSpPr>
        <p:spPr bwMode="auto">
          <a:xfrm rot="-3180415">
            <a:off x="4566131" y="2639660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 userDrawn="1"/>
        </p:nvSpPr>
        <p:spPr bwMode="auto">
          <a:xfrm>
            <a:off x="1905000" y="4027216"/>
            <a:ext cx="1828800" cy="366713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srgbClr val="3F0CFA"/>
              </a:solidFill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 userDrawn="1"/>
        </p:nvSpPr>
        <p:spPr bwMode="auto">
          <a:xfrm>
            <a:off x="4888708" y="4121943"/>
            <a:ext cx="2057400" cy="36671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AutoShape 17"/>
          <p:cNvSpPr>
            <a:spLocks noChangeArrowheads="1"/>
          </p:cNvSpPr>
          <p:nvPr userDrawn="1"/>
        </p:nvSpPr>
        <p:spPr bwMode="auto">
          <a:xfrm>
            <a:off x="2781300" y="3536950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AutoShape 18"/>
          <p:cNvSpPr>
            <a:spLocks noChangeArrowheads="1"/>
          </p:cNvSpPr>
          <p:nvPr userDrawn="1"/>
        </p:nvSpPr>
        <p:spPr bwMode="auto">
          <a:xfrm>
            <a:off x="5917408" y="3654947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 userDrawn="1"/>
        </p:nvSpPr>
        <p:spPr bwMode="auto">
          <a:xfrm>
            <a:off x="5029200" y="5026534"/>
            <a:ext cx="2057400" cy="36671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AutoShape 20"/>
          <p:cNvSpPr>
            <a:spLocks noChangeArrowheads="1"/>
          </p:cNvSpPr>
          <p:nvPr userDrawn="1"/>
        </p:nvSpPr>
        <p:spPr bwMode="auto">
          <a:xfrm>
            <a:off x="2754386" y="4393929"/>
            <a:ext cx="103114" cy="365395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Text Box 21"/>
          <p:cNvSpPr txBox="1">
            <a:spLocks noChangeArrowheads="1"/>
          </p:cNvSpPr>
          <p:nvPr userDrawn="1"/>
        </p:nvSpPr>
        <p:spPr bwMode="auto">
          <a:xfrm>
            <a:off x="1752600" y="4768850"/>
            <a:ext cx="2057400" cy="369332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srgbClr val="3F0CFA"/>
              </a:solidFill>
            </a:endParaRPr>
          </a:p>
        </p:txBody>
      </p:sp>
      <p:sp>
        <p:nvSpPr>
          <p:cNvPr id="20" name="AutoShape 22"/>
          <p:cNvSpPr>
            <a:spLocks noChangeArrowheads="1"/>
          </p:cNvSpPr>
          <p:nvPr userDrawn="1"/>
        </p:nvSpPr>
        <p:spPr bwMode="auto">
          <a:xfrm>
            <a:off x="5943600" y="4537868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AutoShape 23"/>
          <p:cNvSpPr>
            <a:spLocks noChangeArrowheads="1"/>
          </p:cNvSpPr>
          <p:nvPr userDrawn="1"/>
        </p:nvSpPr>
        <p:spPr bwMode="auto">
          <a:xfrm rot="2105626">
            <a:off x="5777799" y="5433372"/>
            <a:ext cx="255402" cy="564302"/>
          </a:xfrm>
          <a:prstGeom prst="downArrow">
            <a:avLst>
              <a:gd name="adj1" fmla="val 50000"/>
              <a:gd name="adj2" fmla="val 85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Text Box 25"/>
          <p:cNvSpPr txBox="1">
            <a:spLocks noChangeArrowheads="1"/>
          </p:cNvSpPr>
          <p:nvPr userDrawn="1"/>
        </p:nvSpPr>
        <p:spPr bwMode="auto">
          <a:xfrm>
            <a:off x="3429000" y="6477000"/>
            <a:ext cx="2057400" cy="366713"/>
          </a:xfrm>
          <a:prstGeom prst="rect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247650" y="5791200"/>
            <a:ext cx="24384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4" name="AutoShape 20"/>
          <p:cNvSpPr>
            <a:spLocks noChangeArrowheads="1"/>
          </p:cNvSpPr>
          <p:nvPr userDrawn="1"/>
        </p:nvSpPr>
        <p:spPr bwMode="auto">
          <a:xfrm>
            <a:off x="4253743" y="6172200"/>
            <a:ext cx="217414" cy="321995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8229600" y="792956"/>
            <a:ext cx="0" cy="44648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 userDrawn="1"/>
        </p:nvCxnSpPr>
        <p:spPr>
          <a:xfrm flipH="1">
            <a:off x="5334000" y="792956"/>
            <a:ext cx="2895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 userDrawn="1"/>
        </p:nvCxnSpPr>
        <p:spPr>
          <a:xfrm flipH="1">
            <a:off x="914400" y="4426880"/>
            <a:ext cx="1905000" cy="34197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 userDrawn="1"/>
        </p:nvSpPr>
        <p:spPr>
          <a:xfrm>
            <a:off x="38100" y="4426880"/>
            <a:ext cx="914400" cy="42889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29" name="Straight Connector 28"/>
          <p:cNvCxnSpPr>
            <a:stCxn id="28" idx="0"/>
          </p:cNvCxnSpPr>
          <p:nvPr userDrawn="1"/>
        </p:nvCxnSpPr>
        <p:spPr>
          <a:xfrm flipH="1" flipV="1">
            <a:off x="457200" y="792956"/>
            <a:ext cx="38100" cy="36339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 userDrawn="1"/>
        </p:nvCxnSpPr>
        <p:spPr>
          <a:xfrm>
            <a:off x="457200" y="792956"/>
            <a:ext cx="260995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 userDrawn="1"/>
        </p:nvSpPr>
        <p:spPr>
          <a:xfrm>
            <a:off x="3886200" y="5057014"/>
            <a:ext cx="769312" cy="2769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6324600" y="6019799"/>
            <a:ext cx="1905000" cy="4743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33" name="Straight Connector 32"/>
          <p:cNvCxnSpPr/>
          <p:nvPr userDrawn="1"/>
        </p:nvCxnSpPr>
        <p:spPr>
          <a:xfrm flipH="1">
            <a:off x="7543800" y="5257801"/>
            <a:ext cx="38100" cy="7619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>
            <a:off x="7581900" y="5238751"/>
            <a:ext cx="685800" cy="190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Down Arrow 34"/>
          <p:cNvSpPr/>
          <p:nvPr userDrawn="1"/>
        </p:nvSpPr>
        <p:spPr>
          <a:xfrm>
            <a:off x="6400800" y="5411246"/>
            <a:ext cx="609600" cy="56462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5562600" y="9144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feedback 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696986" y="9144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feedback 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749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5" grpId="0" animBg="1" autoUpdateAnimBg="0"/>
      <p:bldP spid="6" grpId="0" animBg="1"/>
      <p:bldP spid="7" grpId="0" animBg="1" autoUpdateAnimBg="0"/>
      <p:bldP spid="8" grpId="0" animBg="1"/>
      <p:bldP spid="9" grpId="0" animBg="1" autoUpdateAnimBg="0"/>
      <p:bldP spid="10" grpId="0" animBg="1" autoUpdateAnimBg="0"/>
      <p:bldP spid="11" grpId="0" animBg="1"/>
      <p:bldP spid="12" grpId="0" animBg="1"/>
      <p:bldP spid="13" grpId="0" animBg="1" autoUpdateAnimBg="0"/>
      <p:bldP spid="14" grpId="0" animBg="1" autoUpdateAnimBg="0"/>
      <p:bldP spid="15" grpId="0" animBg="1"/>
      <p:bldP spid="16" grpId="0" animBg="1"/>
      <p:bldP spid="17" grpId="0" animBg="1" autoUpdateAnimBg="0"/>
      <p:bldP spid="18" grpId="0" animBg="1"/>
      <p:bldP spid="19" grpId="0" animBg="1" autoUpdateAnimBg="0"/>
      <p:bldP spid="20" grpId="0" animBg="1"/>
      <p:bldP spid="21" grpId="0" animBg="1"/>
      <p:bldP spid="22" grpId="0" animBg="1" autoUpdateAnimBg="0"/>
      <p:bldP spid="23" grpId="0" animBg="1"/>
      <p:bldP spid="24" grpId="0" animBg="1"/>
      <p:bldP spid="28" grpId="0" animBg="1"/>
      <p:bldP spid="31" grpId="0" animBg="1"/>
      <p:bldP spid="32" grpId="0" animBg="1"/>
      <p:bldP spid="35" grpId="0" animBg="1"/>
      <p:bldP spid="36" grpId="0"/>
      <p:bldP spid="37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458200" cy="6553200"/>
          </a:xfrm>
        </p:spPr>
        <p:txBody>
          <a:bodyPr/>
          <a:lstStyle/>
          <a:p>
            <a:pPr>
              <a:buFont typeface="Wingdings"/>
              <a:buChar char="à"/>
            </a:pPr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1447800" y="1981200"/>
            <a:ext cx="5943600" cy="1066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i="1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5" name="Right Brace 4"/>
          <p:cNvSpPr/>
          <p:nvPr userDrawn="1"/>
        </p:nvSpPr>
        <p:spPr>
          <a:xfrm rot="16200000">
            <a:off x="4248150" y="552450"/>
            <a:ext cx="495300" cy="5791200"/>
          </a:xfrm>
          <a:prstGeom prst="rightBrace">
            <a:avLst/>
          </a:prstGeom>
          <a:ln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533400" y="3790950"/>
            <a:ext cx="2438400" cy="6477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i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6172200" y="3771900"/>
            <a:ext cx="2438400" cy="6477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i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8" name="Right Brace 7"/>
          <p:cNvSpPr/>
          <p:nvPr userDrawn="1"/>
        </p:nvSpPr>
        <p:spPr>
          <a:xfrm rot="16200000">
            <a:off x="6743700" y="3162300"/>
            <a:ext cx="533400" cy="3200400"/>
          </a:xfrm>
          <a:prstGeom prst="rightBrace">
            <a:avLst>
              <a:gd name="adj1" fmla="val 8333"/>
              <a:gd name="adj2" fmla="val 63776"/>
            </a:avLst>
          </a:prstGeom>
          <a:noFill/>
          <a:ln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2000" y="5124450"/>
            <a:ext cx="19050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7086600" y="5124450"/>
            <a:ext cx="19050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914400" y="4495799"/>
            <a:ext cx="0" cy="15240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 userDrawn="1"/>
        </p:nvCxnSpPr>
        <p:spPr>
          <a:xfrm>
            <a:off x="914400" y="5029200"/>
            <a:ext cx="5334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 userDrawn="1"/>
        </p:nvCxnSpPr>
        <p:spPr>
          <a:xfrm>
            <a:off x="914400" y="6019800"/>
            <a:ext cx="5334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1447800" y="4762499"/>
            <a:ext cx="2133600" cy="609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447800" y="5676900"/>
            <a:ext cx="2133600" cy="609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Arial Black" pitchFamily="34" charset="0"/>
              </a:rPr>
              <a:t>Testicular descend</a:t>
            </a:r>
            <a:endParaRPr lang="en-US" b="1" dirty="0">
              <a:solidFill>
                <a:prstClr val="black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40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5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47800" y="198438"/>
            <a:ext cx="5257800" cy="563562"/>
          </a:xfrm>
        </p:spPr>
        <p:txBody>
          <a:bodyPr/>
          <a:lstStyle/>
          <a:p>
            <a:r>
              <a:rPr lang="en-US" sz="2800" dirty="0" smtClean="0"/>
              <a:t>Mechanism of erection </a:t>
            </a:r>
            <a:endParaRPr lang="en-US" sz="280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1752600" y="1066800"/>
            <a:ext cx="54864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2895600" y="1752600"/>
            <a:ext cx="32766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362200" y="2438400"/>
            <a:ext cx="42672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286000" y="3124200"/>
            <a:ext cx="44196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752600" y="3810000"/>
            <a:ext cx="58674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447800" y="4572000"/>
            <a:ext cx="670560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1650" y="5334000"/>
            <a:ext cx="615315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000250" y="6019800"/>
            <a:ext cx="5695950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2" name="Down Arrow 11"/>
          <p:cNvSpPr/>
          <p:nvPr userDrawn="1"/>
        </p:nvSpPr>
        <p:spPr>
          <a:xfrm>
            <a:off x="4171950" y="1524000"/>
            <a:ext cx="32385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Down Arrow 12"/>
          <p:cNvSpPr/>
          <p:nvPr userDrawn="1"/>
        </p:nvSpPr>
        <p:spPr>
          <a:xfrm>
            <a:off x="4181475" y="2209800"/>
            <a:ext cx="32385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Down Arrow 13"/>
          <p:cNvSpPr/>
          <p:nvPr userDrawn="1"/>
        </p:nvSpPr>
        <p:spPr>
          <a:xfrm>
            <a:off x="4191000" y="2914650"/>
            <a:ext cx="32385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Down Arrow 14"/>
          <p:cNvSpPr/>
          <p:nvPr userDrawn="1"/>
        </p:nvSpPr>
        <p:spPr>
          <a:xfrm>
            <a:off x="4191000" y="3581400"/>
            <a:ext cx="32385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Down Arrow 15"/>
          <p:cNvSpPr/>
          <p:nvPr userDrawn="1"/>
        </p:nvSpPr>
        <p:spPr>
          <a:xfrm>
            <a:off x="4191000" y="4324350"/>
            <a:ext cx="32385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Down Arrow 16"/>
          <p:cNvSpPr/>
          <p:nvPr userDrawn="1"/>
        </p:nvSpPr>
        <p:spPr>
          <a:xfrm>
            <a:off x="4191000" y="5048250"/>
            <a:ext cx="32385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 userDrawn="1"/>
        </p:nvSpPr>
        <p:spPr>
          <a:xfrm>
            <a:off x="4191000" y="5810250"/>
            <a:ext cx="32385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60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3/20/2016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059"/>
            <a:ext cx="2438400" cy="6096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7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21770"/>
            <a:ext cx="2438400" cy="1231900"/>
          </a:xfr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1866899"/>
            <a:ext cx="2438400" cy="1165224"/>
          </a:xfr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3045352"/>
            <a:ext cx="2438400" cy="1866900"/>
          </a:xfr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925481"/>
            <a:ext cx="2438400" cy="1905000"/>
          </a:xfr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24"/>
          <p:cNvSpPr>
            <a:spLocks noGrp="1"/>
          </p:cNvSpPr>
          <p:nvPr>
            <p:ph type="body" sz="quarter" idx="27" hasCustomPrompt="1"/>
          </p:nvPr>
        </p:nvSpPr>
        <p:spPr>
          <a:xfrm>
            <a:off x="2438400" y="8467"/>
            <a:ext cx="3352800" cy="6096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24"/>
          <p:cNvSpPr>
            <a:spLocks noGrp="1"/>
          </p:cNvSpPr>
          <p:nvPr>
            <p:ph type="body" sz="quarter" idx="28" hasCustomPrompt="1"/>
          </p:nvPr>
        </p:nvSpPr>
        <p:spPr>
          <a:xfrm>
            <a:off x="2438400" y="626534"/>
            <a:ext cx="3352800" cy="1257300"/>
          </a:xfr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24"/>
          <p:cNvSpPr>
            <a:spLocks noGrp="1"/>
          </p:cNvSpPr>
          <p:nvPr>
            <p:ph type="body" sz="quarter" idx="29" hasCustomPrompt="1"/>
          </p:nvPr>
        </p:nvSpPr>
        <p:spPr>
          <a:xfrm>
            <a:off x="2438400" y="1892301"/>
            <a:ext cx="3352800" cy="1130300"/>
          </a:xfr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24"/>
          <p:cNvSpPr>
            <a:spLocks noGrp="1"/>
          </p:cNvSpPr>
          <p:nvPr>
            <p:ph type="body" sz="quarter" idx="30" hasCustomPrompt="1"/>
          </p:nvPr>
        </p:nvSpPr>
        <p:spPr>
          <a:xfrm>
            <a:off x="2438400" y="3031068"/>
            <a:ext cx="3352800" cy="1873250"/>
          </a:xfr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24"/>
          <p:cNvSpPr>
            <a:spLocks noGrp="1"/>
          </p:cNvSpPr>
          <p:nvPr>
            <p:ph type="body" sz="quarter" idx="31" hasCustomPrompt="1"/>
          </p:nvPr>
        </p:nvSpPr>
        <p:spPr>
          <a:xfrm>
            <a:off x="2438400" y="4912785"/>
            <a:ext cx="3352800" cy="1936750"/>
          </a:xfr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ext Placeholder 24"/>
          <p:cNvSpPr>
            <a:spLocks noGrp="1"/>
          </p:cNvSpPr>
          <p:nvPr>
            <p:ph type="body" sz="quarter" idx="38" hasCustomPrompt="1"/>
          </p:nvPr>
        </p:nvSpPr>
        <p:spPr>
          <a:xfrm>
            <a:off x="5791200" y="4057"/>
            <a:ext cx="3352800" cy="609600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24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617714"/>
            <a:ext cx="3352800" cy="1211793"/>
          </a:xfr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4"/>
          <p:cNvSpPr>
            <a:spLocks noGrp="1"/>
          </p:cNvSpPr>
          <p:nvPr>
            <p:ph type="body" sz="quarter" idx="40" hasCustomPrompt="1"/>
          </p:nvPr>
        </p:nvSpPr>
        <p:spPr>
          <a:xfrm>
            <a:off x="5791200" y="1833564"/>
            <a:ext cx="3352800" cy="1181099"/>
          </a:xfr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ext Placeholder 24"/>
          <p:cNvSpPr>
            <a:spLocks noGrp="1"/>
          </p:cNvSpPr>
          <p:nvPr>
            <p:ph type="body" sz="quarter" idx="41" hasCustomPrompt="1"/>
          </p:nvPr>
        </p:nvSpPr>
        <p:spPr>
          <a:xfrm>
            <a:off x="5791200" y="3018720"/>
            <a:ext cx="3352800" cy="1913466"/>
          </a:xfr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Text Placeholder 24"/>
          <p:cNvSpPr>
            <a:spLocks noGrp="1"/>
          </p:cNvSpPr>
          <p:nvPr>
            <p:ph type="body" sz="quarter" idx="42" hasCustomPrompt="1"/>
          </p:nvPr>
        </p:nvSpPr>
        <p:spPr>
          <a:xfrm>
            <a:off x="5791200" y="4936243"/>
            <a:ext cx="3352800" cy="1917700"/>
          </a:xfr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538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350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27" name="Text Placeholder 2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2573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8796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25019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31242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1" name="Text Placehold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37465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2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3688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3" name="Text Placehold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49911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4" name="Text Placeholder 24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6134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5" name="Text Placeholder 24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6235700"/>
            <a:ext cx="24384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 b="1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2" name="Text Placeholder 24"/>
          <p:cNvSpPr>
            <a:spLocks noGrp="1"/>
          </p:cNvSpPr>
          <p:nvPr>
            <p:ph type="body" sz="quarter" idx="27" hasCustomPrompt="1"/>
          </p:nvPr>
        </p:nvSpPr>
        <p:spPr>
          <a:xfrm>
            <a:off x="2438400" y="6350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3" name="Text Placeholder 24"/>
          <p:cNvSpPr>
            <a:spLocks noGrp="1"/>
          </p:cNvSpPr>
          <p:nvPr>
            <p:ph type="body" sz="quarter" idx="28" hasCustomPrompt="1"/>
          </p:nvPr>
        </p:nvSpPr>
        <p:spPr>
          <a:xfrm>
            <a:off x="2438400" y="12573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4" name="Text Placeholder 24"/>
          <p:cNvSpPr>
            <a:spLocks noGrp="1"/>
          </p:cNvSpPr>
          <p:nvPr>
            <p:ph type="body" sz="quarter" idx="29" hasCustomPrompt="1"/>
          </p:nvPr>
        </p:nvSpPr>
        <p:spPr>
          <a:xfrm>
            <a:off x="2438400" y="18796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5" name="Text Placeholder 24"/>
          <p:cNvSpPr>
            <a:spLocks noGrp="1"/>
          </p:cNvSpPr>
          <p:nvPr>
            <p:ph type="body" sz="quarter" idx="30" hasCustomPrompt="1"/>
          </p:nvPr>
        </p:nvSpPr>
        <p:spPr>
          <a:xfrm>
            <a:off x="2438400" y="25019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6" name="Text Placeholder 24"/>
          <p:cNvSpPr>
            <a:spLocks noGrp="1"/>
          </p:cNvSpPr>
          <p:nvPr>
            <p:ph type="body" sz="quarter" idx="31" hasCustomPrompt="1"/>
          </p:nvPr>
        </p:nvSpPr>
        <p:spPr>
          <a:xfrm>
            <a:off x="2438400" y="31242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7" name="Text Placeholder 24"/>
          <p:cNvSpPr>
            <a:spLocks noGrp="1"/>
          </p:cNvSpPr>
          <p:nvPr>
            <p:ph type="body" sz="quarter" idx="32" hasCustomPrompt="1"/>
          </p:nvPr>
        </p:nvSpPr>
        <p:spPr>
          <a:xfrm>
            <a:off x="2438400" y="37465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8" name="Text Placeholder 24"/>
          <p:cNvSpPr>
            <a:spLocks noGrp="1"/>
          </p:cNvSpPr>
          <p:nvPr>
            <p:ph type="body" sz="quarter" idx="33" hasCustomPrompt="1"/>
          </p:nvPr>
        </p:nvSpPr>
        <p:spPr>
          <a:xfrm>
            <a:off x="2438400" y="43688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9" name="Text Placeholder 24"/>
          <p:cNvSpPr>
            <a:spLocks noGrp="1"/>
          </p:cNvSpPr>
          <p:nvPr>
            <p:ph type="body" sz="quarter" idx="34" hasCustomPrompt="1"/>
          </p:nvPr>
        </p:nvSpPr>
        <p:spPr>
          <a:xfrm>
            <a:off x="2438400" y="49911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0" name="Text Placeholder 24"/>
          <p:cNvSpPr>
            <a:spLocks noGrp="1"/>
          </p:cNvSpPr>
          <p:nvPr>
            <p:ph type="body" sz="quarter" idx="35" hasCustomPrompt="1"/>
          </p:nvPr>
        </p:nvSpPr>
        <p:spPr>
          <a:xfrm>
            <a:off x="2438400" y="56134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1" name="Text Placeholder 24"/>
          <p:cNvSpPr>
            <a:spLocks noGrp="1"/>
          </p:cNvSpPr>
          <p:nvPr>
            <p:ph type="body" sz="quarter" idx="36" hasCustomPrompt="1"/>
          </p:nvPr>
        </p:nvSpPr>
        <p:spPr>
          <a:xfrm>
            <a:off x="2438400" y="62357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3" name="Text Placeholder 24"/>
          <p:cNvSpPr>
            <a:spLocks noGrp="1"/>
          </p:cNvSpPr>
          <p:nvPr>
            <p:ph type="body" sz="quarter" idx="38" hasCustomPrompt="1"/>
          </p:nvPr>
        </p:nvSpPr>
        <p:spPr>
          <a:xfrm>
            <a:off x="5791200" y="6350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4" name="Text Placeholder 24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12573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5" name="Text Placeholder 24"/>
          <p:cNvSpPr>
            <a:spLocks noGrp="1"/>
          </p:cNvSpPr>
          <p:nvPr>
            <p:ph type="body" sz="quarter" idx="40" hasCustomPrompt="1"/>
          </p:nvPr>
        </p:nvSpPr>
        <p:spPr>
          <a:xfrm>
            <a:off x="5791200" y="18796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6" name="Text Placeholder 24"/>
          <p:cNvSpPr>
            <a:spLocks noGrp="1"/>
          </p:cNvSpPr>
          <p:nvPr>
            <p:ph type="body" sz="quarter" idx="41" hasCustomPrompt="1"/>
          </p:nvPr>
        </p:nvSpPr>
        <p:spPr>
          <a:xfrm>
            <a:off x="5791200" y="25019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7" name="Text Placeholder 24"/>
          <p:cNvSpPr>
            <a:spLocks noGrp="1"/>
          </p:cNvSpPr>
          <p:nvPr>
            <p:ph type="body" sz="quarter" idx="42" hasCustomPrompt="1"/>
          </p:nvPr>
        </p:nvSpPr>
        <p:spPr>
          <a:xfrm>
            <a:off x="5791200" y="31242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8" name="Text Placeholder 2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37465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9" name="Text Placeholder 24"/>
          <p:cNvSpPr>
            <a:spLocks noGrp="1"/>
          </p:cNvSpPr>
          <p:nvPr>
            <p:ph type="body" sz="quarter" idx="44" hasCustomPrompt="1"/>
          </p:nvPr>
        </p:nvSpPr>
        <p:spPr>
          <a:xfrm>
            <a:off x="5791200" y="43688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0" name="Text Placeholder 24"/>
          <p:cNvSpPr>
            <a:spLocks noGrp="1"/>
          </p:cNvSpPr>
          <p:nvPr>
            <p:ph type="body" sz="quarter" idx="45" hasCustomPrompt="1"/>
          </p:nvPr>
        </p:nvSpPr>
        <p:spPr>
          <a:xfrm>
            <a:off x="5791200" y="49911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1" name="Text Placeholder 24"/>
          <p:cNvSpPr>
            <a:spLocks noGrp="1"/>
          </p:cNvSpPr>
          <p:nvPr>
            <p:ph type="body" sz="quarter" idx="46" hasCustomPrompt="1"/>
          </p:nvPr>
        </p:nvSpPr>
        <p:spPr>
          <a:xfrm>
            <a:off x="5791200" y="56134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2" name="Text Placeholder 24"/>
          <p:cNvSpPr>
            <a:spLocks noGrp="1"/>
          </p:cNvSpPr>
          <p:nvPr>
            <p:ph type="body" sz="quarter" idx="47" hasCustomPrompt="1"/>
          </p:nvPr>
        </p:nvSpPr>
        <p:spPr>
          <a:xfrm>
            <a:off x="5791200" y="6235700"/>
            <a:ext cx="3352800" cy="6096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4" name="Text Placeholder 93"/>
          <p:cNvSpPr>
            <a:spLocks noGrp="1"/>
          </p:cNvSpPr>
          <p:nvPr>
            <p:ph type="body" sz="quarter" idx="48"/>
          </p:nvPr>
        </p:nvSpPr>
        <p:spPr>
          <a:xfrm>
            <a:off x="0" y="0"/>
            <a:ext cx="9144000" cy="635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algn="ctr">
              <a:spcBef>
                <a:spcPts val="0"/>
              </a:spcBef>
              <a:spcAft>
                <a:spcPts val="0"/>
              </a:spcAft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146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7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7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7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8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9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8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"/>
                                        <p:tgtEl>
                                          <p:spTgt spid="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4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500"/>
                                        <p:tgtEl>
                                          <p:spTgt spid="9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4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059"/>
            <a:ext cx="2438400" cy="60960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4"/>
            <a:endParaRPr lang="en-US" dirty="0"/>
          </a:p>
        </p:txBody>
      </p:sp>
      <p:sp>
        <p:nvSpPr>
          <p:cNvPr id="7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21770"/>
            <a:ext cx="2438400" cy="12319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1866899"/>
            <a:ext cx="2438400" cy="1165224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3045352"/>
            <a:ext cx="2438400" cy="18669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925481"/>
            <a:ext cx="2438400" cy="1905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ext Placeholder 24"/>
          <p:cNvSpPr>
            <a:spLocks noGrp="1"/>
          </p:cNvSpPr>
          <p:nvPr>
            <p:ph type="body" sz="quarter" idx="27" hasCustomPrompt="1"/>
          </p:nvPr>
        </p:nvSpPr>
        <p:spPr>
          <a:xfrm>
            <a:off x="2438400" y="-5821"/>
            <a:ext cx="3352800" cy="60960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24"/>
          <p:cNvSpPr>
            <a:spLocks noGrp="1"/>
          </p:cNvSpPr>
          <p:nvPr>
            <p:ph type="body" sz="quarter" idx="28" hasCustomPrompt="1"/>
          </p:nvPr>
        </p:nvSpPr>
        <p:spPr>
          <a:xfrm>
            <a:off x="2438400" y="597958"/>
            <a:ext cx="3352800" cy="12573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4"/>
          <p:cNvSpPr>
            <a:spLocks noGrp="1"/>
          </p:cNvSpPr>
          <p:nvPr>
            <p:ph type="body" sz="quarter" idx="29" hasCustomPrompt="1"/>
          </p:nvPr>
        </p:nvSpPr>
        <p:spPr>
          <a:xfrm>
            <a:off x="2438400" y="1878013"/>
            <a:ext cx="3352800" cy="11303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ext Placeholder 24"/>
          <p:cNvSpPr>
            <a:spLocks noGrp="1"/>
          </p:cNvSpPr>
          <p:nvPr>
            <p:ph type="body" sz="quarter" idx="30" hasCustomPrompt="1"/>
          </p:nvPr>
        </p:nvSpPr>
        <p:spPr>
          <a:xfrm>
            <a:off x="2438400" y="3031068"/>
            <a:ext cx="3352800" cy="187325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Text Placeholder 24"/>
          <p:cNvSpPr>
            <a:spLocks noGrp="1"/>
          </p:cNvSpPr>
          <p:nvPr>
            <p:ph type="body" sz="quarter" idx="31" hasCustomPrompt="1"/>
          </p:nvPr>
        </p:nvSpPr>
        <p:spPr>
          <a:xfrm>
            <a:off x="2438400" y="4912785"/>
            <a:ext cx="3352800" cy="193675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38" hasCustomPrompt="1"/>
          </p:nvPr>
        </p:nvSpPr>
        <p:spPr>
          <a:xfrm>
            <a:off x="5791200" y="4057"/>
            <a:ext cx="3352800" cy="60960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Text Placeholder 24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617714"/>
            <a:ext cx="3352800" cy="1211793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Text Placeholder 24"/>
          <p:cNvSpPr>
            <a:spLocks noGrp="1"/>
          </p:cNvSpPr>
          <p:nvPr>
            <p:ph type="body" sz="quarter" idx="40" hasCustomPrompt="1"/>
          </p:nvPr>
        </p:nvSpPr>
        <p:spPr>
          <a:xfrm>
            <a:off x="5791200" y="1833564"/>
            <a:ext cx="3352800" cy="1181099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Text Placeholder 24"/>
          <p:cNvSpPr>
            <a:spLocks noGrp="1"/>
          </p:cNvSpPr>
          <p:nvPr>
            <p:ph type="body" sz="quarter" idx="41" hasCustomPrompt="1"/>
          </p:nvPr>
        </p:nvSpPr>
        <p:spPr>
          <a:xfrm>
            <a:off x="5791200" y="3018720"/>
            <a:ext cx="3352800" cy="1913466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Text Placeholder 24"/>
          <p:cNvSpPr>
            <a:spLocks noGrp="1"/>
          </p:cNvSpPr>
          <p:nvPr>
            <p:ph type="body" sz="quarter" idx="42" hasCustomPrompt="1"/>
          </p:nvPr>
        </p:nvSpPr>
        <p:spPr>
          <a:xfrm>
            <a:off x="5791200" y="4936243"/>
            <a:ext cx="3352800" cy="1917700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5pPr marL="114300" indent="0">
              <a:spcBef>
                <a:spcPts val="0"/>
              </a:spcBef>
              <a:spcAft>
                <a:spcPts val="0"/>
              </a:spcAft>
              <a:buNone/>
              <a:defRPr sz="1200"/>
            </a:lvl5pPr>
          </a:lstStyle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65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 animBg="1">
        <p:tmplLst>
          <p:tmpl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44562"/>
            <a:ext cx="8839200" cy="5913438"/>
          </a:xfrm>
        </p:spPr>
        <p:txBody>
          <a:bodyPr/>
          <a:lstStyle>
            <a:lvl1pPr marL="0" indent="0">
              <a:buNone/>
              <a:defRPr sz="2600">
                <a:solidFill>
                  <a:schemeClr val="tx1"/>
                </a:solidFill>
              </a:defRPr>
            </a:lvl1pPr>
            <a:lvl2pPr marL="457200" indent="0">
              <a:buNone/>
              <a:defRPr sz="2600"/>
            </a:lvl2pPr>
            <a:lvl3pPr marL="914400" indent="0">
              <a:buNone/>
              <a:defRPr sz="2400"/>
            </a:lvl3pPr>
            <a:lvl4pPr marL="1371600" indent="0">
              <a:buNone/>
              <a:defRPr sz="22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096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692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3/20/2016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4425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3/20/2016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043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235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325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64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72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81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64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6200"/>
            <a:ext cx="1279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72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C8CFA-F177-4ED6-AC6F-75F77FD1FFD9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003D5-20ED-4449-AA7D-5BA79F54EA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8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34974"/>
            <a:ext cx="8229600" cy="98266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9EDB9-F8FC-4584-B4F1-D9878D27930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B4EA-1002-4F77-B55F-BC20BBD2A1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7" y="0"/>
            <a:ext cx="1274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1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2700">
            <a:solidFill>
              <a:srgbClr val="CC9900"/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none"/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990600"/>
            <a:ext cx="8991600" cy="579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3577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3200" i="1" kern="1200">
          <a:solidFill>
            <a:schemeClr val="tx1"/>
          </a:solidFill>
          <a:latin typeface="Arial Black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None/>
        <a:defRPr sz="2600" i="1" kern="1200">
          <a:solidFill>
            <a:schemeClr val="tx1"/>
          </a:solidFill>
          <a:latin typeface="Arial Black" pitchFamily="34" charset="0"/>
          <a:ea typeface="+mn-ea"/>
          <a:cs typeface="+mn-cs"/>
        </a:defRPr>
      </a:lvl1pPr>
      <a:lvl2pPr marL="457200" indent="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None/>
        <a:defRPr sz="2600" i="1" kern="1200">
          <a:solidFill>
            <a:schemeClr val="tx1"/>
          </a:solidFill>
          <a:latin typeface="Arial Black" pitchFamily="34" charset="0"/>
          <a:ea typeface="+mn-ea"/>
          <a:cs typeface="+mn-cs"/>
        </a:defRPr>
      </a:lvl2pPr>
      <a:lvl3pPr marL="914400" indent="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None/>
        <a:defRPr sz="2400" i="1" kern="1200">
          <a:solidFill>
            <a:schemeClr val="tx1"/>
          </a:solidFill>
          <a:latin typeface="Arial Black" pitchFamily="34" charset="0"/>
          <a:ea typeface="+mn-ea"/>
          <a:cs typeface="+mn-cs"/>
        </a:defRPr>
      </a:lvl3pPr>
      <a:lvl4pPr marL="1371600" indent="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None/>
        <a:defRPr sz="2000" i="1" kern="1200">
          <a:solidFill>
            <a:schemeClr val="tx1"/>
          </a:solidFill>
          <a:latin typeface="Arial Black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»"/>
        <a:defRPr sz="2400" i="1" kern="1200">
          <a:solidFill>
            <a:schemeClr val="tx1"/>
          </a:solidFill>
          <a:latin typeface="Arial Black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962400" cy="3048000"/>
          </a:xfrm>
          <a:solidFill>
            <a:srgbClr val="171CFB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ENDOCRINE FUNCTION </a:t>
            </a:r>
            <a:br>
              <a:rPr lang="en-US" sz="54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OF TESTIS 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838200" y="3962400"/>
            <a:ext cx="7239000" cy="2438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Dr. Hany Ahmed</a:t>
            </a:r>
          </a:p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Assistant Professor of Physiology (MD).</a:t>
            </a:r>
          </a:p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Specialist of Endocrinology &amp; Metabolism.</a:t>
            </a:r>
          </a:p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Al Maarefa College (KSA).</a:t>
            </a:r>
          </a:p>
          <a:p>
            <a:pPr algn="ctr"/>
            <a:r>
              <a:rPr lang="en-US" sz="2200" b="1" dirty="0" smtClean="0">
                <a:solidFill>
                  <a:srgbClr val="002060"/>
                </a:solidFill>
              </a:rPr>
              <a:t>Zagazig Faculty of Medicine (Egypt).</a:t>
            </a:r>
          </a:p>
          <a:p>
            <a:pPr algn="ctr"/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32770" name="Picture 2" descr="http://media-1.web.britannica.com/eb-media/54/118354-004-11A2501F.jpg"/>
          <p:cNvPicPr>
            <a:picLocks noChangeAspect="1" noChangeArrowheads="1"/>
          </p:cNvPicPr>
          <p:nvPr/>
        </p:nvPicPr>
        <p:blipFill>
          <a:blip r:embed="rId2"/>
          <a:srcRect b="4762"/>
          <a:stretch>
            <a:fillRect/>
          </a:stretch>
        </p:blipFill>
        <p:spPr bwMode="auto">
          <a:xfrm>
            <a:off x="5029200" y="457200"/>
            <a:ext cx="3790950" cy="304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31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81000"/>
            <a:ext cx="4191000" cy="762000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b="1" u="heavy" dirty="0" smtClean="0">
                <a:solidFill>
                  <a:srgbClr val="FFFF00"/>
                </a:solidFill>
              </a:rPr>
              <a:t>(III) ESTROGENS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2578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700" b="1" dirty="0" smtClean="0"/>
              <a:t>30%</a:t>
            </a:r>
            <a:r>
              <a:rPr lang="en-US" sz="2700" dirty="0" smtClean="0"/>
              <a:t> of estrogens secreted by testis from </a:t>
            </a:r>
            <a:r>
              <a:rPr lang="en-US" sz="2700" b="1" i="1" dirty="0" err="1" smtClean="0"/>
              <a:t>Leydig</a:t>
            </a:r>
            <a:r>
              <a:rPr lang="en-US" sz="2700" b="1" i="1" dirty="0" smtClean="0"/>
              <a:t> &amp;</a:t>
            </a:r>
            <a:r>
              <a:rPr lang="en-US" sz="2700" i="1" dirty="0" smtClean="0"/>
              <a:t> </a:t>
            </a:r>
            <a:r>
              <a:rPr lang="en-US" sz="2700" b="1" i="1" dirty="0" err="1" smtClean="0"/>
              <a:t>Sertoli</a:t>
            </a:r>
            <a:r>
              <a:rPr lang="en-US" sz="2700" b="1" i="1" dirty="0" smtClean="0"/>
              <a:t> cells</a:t>
            </a:r>
            <a:r>
              <a:rPr lang="en-US" sz="27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700" b="1" dirty="0" smtClean="0"/>
              <a:t>70%</a:t>
            </a:r>
            <a:r>
              <a:rPr lang="en-US" sz="2700" dirty="0" smtClean="0"/>
              <a:t> formed by </a:t>
            </a:r>
            <a:r>
              <a:rPr lang="en-US" sz="2700" b="1" i="1" u="sng" dirty="0" smtClean="0"/>
              <a:t>a</a:t>
            </a:r>
            <a:r>
              <a:rPr lang="en-US" sz="2700" b="1" i="1" dirty="0" smtClean="0"/>
              <a:t>romatization </a:t>
            </a:r>
            <a:r>
              <a:rPr lang="en-US" sz="2700" dirty="0" smtClean="0"/>
              <a:t>of circulating </a:t>
            </a:r>
            <a:r>
              <a:rPr lang="en-US" sz="2700" b="1" dirty="0" smtClean="0"/>
              <a:t>T</a:t>
            </a:r>
            <a:r>
              <a:rPr lang="en-US" sz="2700" dirty="0" smtClean="0"/>
              <a:t> and </a:t>
            </a:r>
            <a:r>
              <a:rPr lang="en-US" sz="2700" dirty="0" err="1" smtClean="0"/>
              <a:t>androstenedione</a:t>
            </a:r>
            <a:r>
              <a:rPr lang="en-US" sz="27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700" dirty="0" smtClean="0"/>
              <a:t>Very small amount secreted by </a:t>
            </a:r>
            <a:r>
              <a:rPr lang="en-US" sz="2700" b="1" i="1" u="sng" dirty="0" smtClean="0"/>
              <a:t>a</a:t>
            </a:r>
            <a:r>
              <a:rPr lang="en-US" sz="2700" b="1" i="1" dirty="0" smtClean="0"/>
              <a:t>drenal cortex.</a:t>
            </a:r>
            <a:endParaRPr lang="en-US" sz="2700" dirty="0" smtClean="0"/>
          </a:p>
          <a:p>
            <a:pPr algn="just">
              <a:lnSpc>
                <a:spcPct val="150000"/>
              </a:lnSpc>
            </a:pPr>
            <a:r>
              <a:rPr lang="en-US" sz="2700" b="1" u="sng" dirty="0" smtClean="0">
                <a:solidFill>
                  <a:srgbClr val="FF0000"/>
                </a:solidFill>
                <a:sym typeface="Wingdings"/>
              </a:rPr>
              <a:t></a:t>
            </a:r>
            <a:r>
              <a:rPr lang="en-US" sz="2700" b="1" u="sng" dirty="0" smtClean="0">
                <a:solidFill>
                  <a:srgbClr val="FF0000"/>
                </a:solidFill>
              </a:rPr>
              <a:t> Ratio of plasma estrogens to androgens</a:t>
            </a:r>
            <a:r>
              <a:rPr lang="en-US" sz="2700" dirty="0" smtClean="0">
                <a:solidFill>
                  <a:srgbClr val="FF0000"/>
                </a:solidFill>
              </a:rPr>
              <a:t> </a:t>
            </a:r>
            <a:r>
              <a:rPr lang="en-US" sz="2700" dirty="0" smtClean="0"/>
              <a:t>due to </a:t>
            </a:r>
            <a:r>
              <a:rPr lang="en-US" sz="2700" dirty="0" smtClean="0">
                <a:sym typeface="Wingdings"/>
              </a:rPr>
              <a:t></a:t>
            </a:r>
            <a:r>
              <a:rPr lang="en-US" sz="2700" dirty="0" smtClean="0"/>
              <a:t> plasma androgens </a:t>
            </a:r>
            <a:r>
              <a:rPr lang="en-US" sz="2700" b="1" dirty="0" smtClean="0">
                <a:sym typeface="Wingdings"/>
              </a:rPr>
              <a:t></a:t>
            </a:r>
            <a:r>
              <a:rPr lang="en-US" sz="2700" dirty="0" smtClean="0"/>
              <a:t> </a:t>
            </a:r>
            <a:r>
              <a:rPr lang="en-US" sz="2700" b="1" dirty="0" smtClean="0"/>
              <a:t>Feminization</a:t>
            </a:r>
            <a:r>
              <a:rPr lang="en-US" sz="2700" dirty="0" smtClean="0"/>
              <a:t> of male body &amp; </a:t>
            </a:r>
            <a:r>
              <a:rPr lang="en-US" sz="2700" b="1" dirty="0" err="1" smtClean="0"/>
              <a:t>Gynecomastia</a:t>
            </a:r>
            <a:r>
              <a:rPr lang="en-US" sz="2700" b="1" dirty="0" smtClean="0"/>
              <a:t>.</a:t>
            </a:r>
            <a:endParaRPr lang="en-US" sz="2700" dirty="0" smtClean="0"/>
          </a:p>
          <a:p>
            <a:pPr algn="just"/>
            <a:endParaRPr lang="en-US" sz="2800" dirty="0" smtClean="0"/>
          </a:p>
          <a:p>
            <a:pPr algn="just">
              <a:lnSpc>
                <a:spcPct val="50000"/>
              </a:lnSpc>
              <a:buNone/>
            </a:pPr>
            <a:endParaRPr lang="en-US" sz="2800" dirty="0" smtClean="0"/>
          </a:p>
          <a:p>
            <a:pPr algn="just">
              <a:lnSpc>
                <a:spcPct val="50000"/>
              </a:lnSpc>
              <a:buNone/>
            </a:pPr>
            <a:r>
              <a:rPr lang="en-US" sz="2800" dirty="0" smtClean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010400" cy="533400"/>
          </a:xfrm>
        </p:spPr>
        <p:txBody>
          <a:bodyPr/>
          <a:lstStyle/>
          <a:p>
            <a:r>
              <a:rPr lang="en-US" sz="2400" dirty="0"/>
              <a:t>Hormonal Control of </a:t>
            </a:r>
            <a:r>
              <a:rPr lang="en-US" sz="2400" dirty="0" smtClean="0"/>
              <a:t>testicular cells</a:t>
            </a:r>
            <a:endParaRPr lang="en-US" sz="2400" dirty="0"/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3427195" y="609600"/>
            <a:ext cx="1680010" cy="36671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prstClr val="black"/>
                </a:solidFill>
              </a:rPr>
              <a:t>Hypothalamus</a:t>
            </a:r>
          </a:p>
        </p:txBody>
      </p:sp>
      <p:sp>
        <p:nvSpPr>
          <p:cNvPr id="283653" name="Text Box 5"/>
          <p:cNvSpPr txBox="1">
            <a:spLocks noChangeArrowheads="1"/>
          </p:cNvSpPr>
          <p:nvPr/>
        </p:nvSpPr>
        <p:spPr bwMode="auto">
          <a:xfrm>
            <a:off x="3429000" y="1447800"/>
            <a:ext cx="1524000" cy="366713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err="1">
                <a:solidFill>
                  <a:prstClr val="black"/>
                </a:solidFill>
              </a:rPr>
              <a:t>GnRh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83654" name="AutoShape 6"/>
          <p:cNvSpPr>
            <a:spLocks noChangeArrowheads="1"/>
          </p:cNvSpPr>
          <p:nvPr/>
        </p:nvSpPr>
        <p:spPr bwMode="auto">
          <a:xfrm>
            <a:off x="4095750" y="990600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3655" name="Text Box 7"/>
          <p:cNvSpPr txBox="1">
            <a:spLocks noChangeArrowheads="1"/>
          </p:cNvSpPr>
          <p:nvPr/>
        </p:nvSpPr>
        <p:spPr bwMode="auto">
          <a:xfrm>
            <a:off x="3276600" y="2286000"/>
            <a:ext cx="2057400" cy="36671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prstClr val="black"/>
                </a:solidFill>
              </a:rPr>
              <a:t>Anterior Pituitary</a:t>
            </a:r>
          </a:p>
        </p:txBody>
      </p:sp>
      <p:sp>
        <p:nvSpPr>
          <p:cNvPr id="283656" name="AutoShape 8"/>
          <p:cNvSpPr>
            <a:spLocks noChangeArrowheads="1"/>
          </p:cNvSpPr>
          <p:nvPr/>
        </p:nvSpPr>
        <p:spPr bwMode="auto">
          <a:xfrm>
            <a:off x="4114800" y="1828800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3657" name="Text Box 9"/>
          <p:cNvSpPr txBox="1">
            <a:spLocks noChangeArrowheads="1"/>
          </p:cNvSpPr>
          <p:nvPr/>
        </p:nvSpPr>
        <p:spPr bwMode="auto">
          <a:xfrm>
            <a:off x="1649588" y="2895600"/>
            <a:ext cx="2057400" cy="641350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3F0CFA"/>
                </a:solidFill>
              </a:rPr>
              <a:t>Follicle Stimulating </a:t>
            </a:r>
            <a:r>
              <a:rPr lang="en-US" b="1" dirty="0" smtClean="0">
                <a:solidFill>
                  <a:srgbClr val="3F0CFA"/>
                </a:solidFill>
              </a:rPr>
              <a:t>Hormone (FSH) </a:t>
            </a:r>
            <a:endParaRPr lang="en-US" b="1" dirty="0">
              <a:solidFill>
                <a:srgbClr val="3F0CFA"/>
              </a:solidFill>
            </a:endParaRPr>
          </a:p>
        </p:txBody>
      </p:sp>
      <p:sp>
        <p:nvSpPr>
          <p:cNvPr id="283658" name="Text Box 10"/>
          <p:cNvSpPr txBox="1">
            <a:spLocks noChangeArrowheads="1"/>
          </p:cNvSpPr>
          <p:nvPr/>
        </p:nvSpPr>
        <p:spPr bwMode="auto">
          <a:xfrm>
            <a:off x="5143500" y="2895600"/>
            <a:ext cx="2057400" cy="641350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</a:rPr>
              <a:t>Luteinizing </a:t>
            </a:r>
            <a:r>
              <a:rPr lang="en-US" b="1" dirty="0" smtClean="0">
                <a:solidFill>
                  <a:srgbClr val="FF0000"/>
                </a:solidFill>
              </a:rPr>
              <a:t>Hormone (LH)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3659" name="AutoShape 11"/>
          <p:cNvSpPr>
            <a:spLocks noChangeArrowheads="1"/>
          </p:cNvSpPr>
          <p:nvPr/>
        </p:nvSpPr>
        <p:spPr bwMode="auto">
          <a:xfrm rot="2982285">
            <a:off x="3896609" y="2674143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3660" name="AutoShape 12"/>
          <p:cNvSpPr>
            <a:spLocks noChangeArrowheads="1"/>
          </p:cNvSpPr>
          <p:nvPr/>
        </p:nvSpPr>
        <p:spPr bwMode="auto">
          <a:xfrm rot="-3180415">
            <a:off x="4566131" y="2639660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3662" name="Text Box 14"/>
          <p:cNvSpPr txBox="1">
            <a:spLocks noChangeArrowheads="1"/>
          </p:cNvSpPr>
          <p:nvPr/>
        </p:nvSpPr>
        <p:spPr bwMode="auto">
          <a:xfrm>
            <a:off x="1905000" y="4027216"/>
            <a:ext cx="1828800" cy="366713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</a:t>
            </a:r>
            <a:r>
              <a:rPr lang="en-US" b="1" dirty="0" smtClean="0">
                <a:solidFill>
                  <a:srgbClr val="3F0CFA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3F0CFA"/>
                </a:solidFill>
              </a:rPr>
              <a:t>Sertoli </a:t>
            </a:r>
            <a:r>
              <a:rPr lang="en-US" b="1" dirty="0">
                <a:solidFill>
                  <a:srgbClr val="3F0CFA"/>
                </a:solidFill>
              </a:rPr>
              <a:t>Cells</a:t>
            </a:r>
          </a:p>
        </p:txBody>
      </p:sp>
      <p:sp>
        <p:nvSpPr>
          <p:cNvPr id="283663" name="Text Box 15"/>
          <p:cNvSpPr txBox="1">
            <a:spLocks noChangeArrowheads="1"/>
          </p:cNvSpPr>
          <p:nvPr/>
        </p:nvSpPr>
        <p:spPr bwMode="auto">
          <a:xfrm>
            <a:off x="4888708" y="4121943"/>
            <a:ext cx="2057400" cy="36671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3F0CFA"/>
                </a:solidFill>
                <a:sym typeface="Wingdings"/>
              </a:rPr>
              <a:t>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Interstitial </a:t>
            </a:r>
            <a:r>
              <a:rPr lang="en-US" b="1" dirty="0">
                <a:solidFill>
                  <a:srgbClr val="FF0000"/>
                </a:solidFill>
              </a:rPr>
              <a:t>Cells</a:t>
            </a:r>
          </a:p>
        </p:txBody>
      </p:sp>
      <p:sp>
        <p:nvSpPr>
          <p:cNvPr id="283665" name="AutoShape 17"/>
          <p:cNvSpPr>
            <a:spLocks noChangeArrowheads="1"/>
          </p:cNvSpPr>
          <p:nvPr/>
        </p:nvSpPr>
        <p:spPr bwMode="auto">
          <a:xfrm>
            <a:off x="2781300" y="3536950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3666" name="AutoShape 18"/>
          <p:cNvSpPr>
            <a:spLocks noChangeArrowheads="1"/>
          </p:cNvSpPr>
          <p:nvPr/>
        </p:nvSpPr>
        <p:spPr bwMode="auto">
          <a:xfrm>
            <a:off x="5917408" y="3654947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3667" name="Text Box 19"/>
          <p:cNvSpPr txBox="1">
            <a:spLocks noChangeArrowheads="1"/>
          </p:cNvSpPr>
          <p:nvPr/>
        </p:nvSpPr>
        <p:spPr bwMode="auto">
          <a:xfrm>
            <a:off x="5029200" y="5026534"/>
            <a:ext cx="2057400" cy="36671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</a:rPr>
              <a:t>Testosterone</a:t>
            </a:r>
          </a:p>
        </p:txBody>
      </p:sp>
      <p:sp>
        <p:nvSpPr>
          <p:cNvPr id="283668" name="AutoShape 20"/>
          <p:cNvSpPr>
            <a:spLocks noChangeArrowheads="1"/>
          </p:cNvSpPr>
          <p:nvPr/>
        </p:nvSpPr>
        <p:spPr bwMode="auto">
          <a:xfrm>
            <a:off x="2754386" y="4393929"/>
            <a:ext cx="103114" cy="365395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3669" name="Text Box 21"/>
          <p:cNvSpPr txBox="1">
            <a:spLocks noChangeArrowheads="1"/>
          </p:cNvSpPr>
          <p:nvPr/>
        </p:nvSpPr>
        <p:spPr bwMode="auto">
          <a:xfrm>
            <a:off x="1752600" y="4768850"/>
            <a:ext cx="2057400" cy="641350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3F0CFA"/>
                </a:solidFill>
              </a:rPr>
              <a:t>Androgen Binding </a:t>
            </a:r>
            <a:r>
              <a:rPr lang="en-US" b="1" dirty="0" smtClean="0">
                <a:solidFill>
                  <a:srgbClr val="3F0CFA"/>
                </a:solidFill>
              </a:rPr>
              <a:t>Protein (ABP)</a:t>
            </a:r>
            <a:endParaRPr lang="en-US" b="1" dirty="0">
              <a:solidFill>
                <a:srgbClr val="3F0CFA"/>
              </a:solidFill>
            </a:endParaRPr>
          </a:p>
        </p:txBody>
      </p:sp>
      <p:sp>
        <p:nvSpPr>
          <p:cNvPr id="283670" name="AutoShape 22"/>
          <p:cNvSpPr>
            <a:spLocks noChangeArrowheads="1"/>
          </p:cNvSpPr>
          <p:nvPr/>
        </p:nvSpPr>
        <p:spPr bwMode="auto">
          <a:xfrm>
            <a:off x="5943600" y="4537868"/>
            <a:ext cx="152400" cy="442913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3671" name="AutoShape 23"/>
          <p:cNvSpPr>
            <a:spLocks noChangeArrowheads="1"/>
          </p:cNvSpPr>
          <p:nvPr/>
        </p:nvSpPr>
        <p:spPr bwMode="auto">
          <a:xfrm rot="2105626">
            <a:off x="5777799" y="5433372"/>
            <a:ext cx="255402" cy="564302"/>
          </a:xfrm>
          <a:prstGeom prst="downArrow">
            <a:avLst>
              <a:gd name="adj1" fmla="val 50000"/>
              <a:gd name="adj2" fmla="val 851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83673" name="Text Box 25"/>
          <p:cNvSpPr txBox="1">
            <a:spLocks noChangeArrowheads="1"/>
          </p:cNvSpPr>
          <p:nvPr/>
        </p:nvSpPr>
        <p:spPr bwMode="auto">
          <a:xfrm>
            <a:off x="3429000" y="6477000"/>
            <a:ext cx="2057400" cy="366713"/>
          </a:xfrm>
          <a:prstGeom prst="rect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prstClr val="white"/>
                </a:solidFill>
              </a:rPr>
              <a:t>Spermatogenesis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47650" y="5791200"/>
            <a:ext cx="24384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F0CFA"/>
                </a:solidFill>
                <a:sym typeface="Wingdings"/>
              </a:rPr>
              <a:t></a:t>
            </a:r>
            <a:r>
              <a:rPr lang="en-US" b="1" dirty="0" smtClean="0">
                <a:solidFill>
                  <a:prstClr val="black"/>
                </a:solidFill>
                <a:sym typeface="Wingdings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Spermatogenic</a:t>
            </a:r>
            <a:r>
              <a:rPr lang="en-US" b="1" dirty="0" smtClean="0">
                <a:solidFill>
                  <a:prstClr val="black"/>
                </a:solidFill>
              </a:rPr>
              <a:t> cells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5" name="AutoShape 20"/>
          <p:cNvSpPr>
            <a:spLocks noChangeArrowheads="1"/>
          </p:cNvSpPr>
          <p:nvPr/>
        </p:nvSpPr>
        <p:spPr bwMode="auto">
          <a:xfrm>
            <a:off x="4253743" y="6172200"/>
            <a:ext cx="217414" cy="321995"/>
          </a:xfrm>
          <a:prstGeom prst="downArrow">
            <a:avLst>
              <a:gd name="adj1" fmla="val 50000"/>
              <a:gd name="adj2" fmla="val 726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8229600" y="792956"/>
            <a:ext cx="0" cy="44648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334000" y="792956"/>
            <a:ext cx="2895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914400" y="4426880"/>
            <a:ext cx="1905000" cy="34197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100" y="4426880"/>
            <a:ext cx="914400" cy="42889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Inhibin 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495300" y="2484120"/>
            <a:ext cx="38100" cy="19122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3400" y="2484596"/>
            <a:ext cx="260995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ight Arrow 21"/>
          <p:cNvSpPr/>
          <p:nvPr/>
        </p:nvSpPr>
        <p:spPr>
          <a:xfrm>
            <a:off x="3886200" y="5057014"/>
            <a:ext cx="769312" cy="2769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24600" y="6019799"/>
            <a:ext cx="1905000" cy="4743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  <a:sym typeface="Wingdings"/>
              </a:rPr>
              <a:t></a:t>
            </a:r>
            <a:r>
              <a:rPr lang="en-US" b="1" dirty="0" smtClean="0">
                <a:solidFill>
                  <a:prstClr val="white"/>
                </a:solidFill>
              </a:rPr>
              <a:t>Testosterone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7543800" y="5257801"/>
            <a:ext cx="38100" cy="7619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581900" y="5238751"/>
            <a:ext cx="685800" cy="190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Down Arrow 30"/>
          <p:cNvSpPr/>
          <p:nvPr/>
        </p:nvSpPr>
        <p:spPr>
          <a:xfrm>
            <a:off x="6400800" y="5411246"/>
            <a:ext cx="609600" cy="56462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9144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feedback 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96986" y="1730514"/>
            <a:ext cx="2351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0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feedback</a:t>
            </a:r>
          </a:p>
          <a:p>
            <a:pPr algn="ctr"/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Mainly inhibits FSH 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5341620" y="2514600"/>
            <a:ext cx="2895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62600" y="1982159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Specifically inhibit LH 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961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3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3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3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83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83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83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3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83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83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3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83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8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83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8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8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8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8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8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83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2" grpId="0" animBg="1" autoUpdateAnimBg="0"/>
      <p:bldP spid="283653" grpId="0" animBg="1" autoUpdateAnimBg="0"/>
      <p:bldP spid="283654" grpId="0" animBg="1"/>
      <p:bldP spid="283655" grpId="0" animBg="1" autoUpdateAnimBg="0"/>
      <p:bldP spid="283656" grpId="0" animBg="1"/>
      <p:bldP spid="283657" grpId="0" animBg="1" autoUpdateAnimBg="0"/>
      <p:bldP spid="283658" grpId="0" animBg="1" autoUpdateAnimBg="0"/>
      <p:bldP spid="283659" grpId="0" animBg="1"/>
      <p:bldP spid="283660" grpId="0" animBg="1"/>
      <p:bldP spid="283662" grpId="0" animBg="1" autoUpdateAnimBg="0"/>
      <p:bldP spid="283663" grpId="0" animBg="1" autoUpdateAnimBg="0"/>
      <p:bldP spid="283665" grpId="0" animBg="1"/>
      <p:bldP spid="283666" grpId="0" animBg="1"/>
      <p:bldP spid="283667" grpId="0" animBg="1" autoUpdateAnimBg="0"/>
      <p:bldP spid="283668" grpId="0" animBg="1"/>
      <p:bldP spid="283669" grpId="0" animBg="1" autoUpdateAnimBg="0"/>
      <p:bldP spid="283670" grpId="0" animBg="1"/>
      <p:bldP spid="283671" grpId="0" animBg="1"/>
      <p:bldP spid="283673" grpId="0" animBg="1" autoUpdateAnimBg="0"/>
      <p:bldP spid="2" grpId="0" animBg="1"/>
      <p:bldP spid="25" grpId="0" animBg="1"/>
      <p:bldP spid="12" grpId="0" animBg="1"/>
      <p:bldP spid="22" grpId="0" animBg="1"/>
      <p:bldP spid="23" grpId="0" animBg="1"/>
      <p:bldP spid="31" grpId="0" animBg="1"/>
      <p:bldP spid="37" grpId="0"/>
      <p:bldP spid="60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934200" cy="14478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HORMONAL CONTROL OF TESTICULAR FUNCTIONS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839200" cy="4114800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50000"/>
              </a:lnSpc>
              <a:buNone/>
            </a:pPr>
            <a:r>
              <a:rPr lang="en-US" sz="3600" b="1" i="1" u="heavy" dirty="0" smtClean="0">
                <a:solidFill>
                  <a:srgbClr val="FF0000"/>
                </a:solidFill>
              </a:rPr>
              <a:t>1-Gonadotropin- releasing hormone (</a:t>
            </a:r>
            <a:r>
              <a:rPr lang="en-US" sz="3600" b="1" i="1" u="heavy" dirty="0" err="1" smtClean="0">
                <a:solidFill>
                  <a:srgbClr val="FF0000"/>
                </a:solidFill>
              </a:rPr>
              <a:t>Gn</a:t>
            </a:r>
            <a:r>
              <a:rPr lang="en-US" sz="3600" b="1" i="1" u="heavy" dirty="0" smtClean="0">
                <a:solidFill>
                  <a:srgbClr val="FF0000"/>
                </a:solidFill>
              </a:rPr>
              <a:t>-RH):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lvl="0" algn="just">
              <a:lnSpc>
                <a:spcPct val="150000"/>
              </a:lnSpc>
            </a:pPr>
            <a:r>
              <a:rPr lang="en-US" dirty="0" err="1" smtClean="0"/>
              <a:t>Gn</a:t>
            </a:r>
            <a:r>
              <a:rPr lang="en-US" dirty="0" smtClean="0"/>
              <a:t>-RH is secreted by </a:t>
            </a:r>
            <a:r>
              <a:rPr lang="en-US" b="1" dirty="0" smtClean="0"/>
              <a:t>hypothalamus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release of </a:t>
            </a:r>
            <a:r>
              <a:rPr lang="en-US" b="1" dirty="0" smtClean="0"/>
              <a:t>FSH &amp;</a:t>
            </a:r>
            <a:r>
              <a:rPr lang="en-US" dirty="0" smtClean="0"/>
              <a:t> </a:t>
            </a:r>
            <a:r>
              <a:rPr lang="en-US" b="1" dirty="0" smtClean="0"/>
              <a:t>LH</a:t>
            </a:r>
            <a:r>
              <a:rPr lang="en-US" dirty="0" smtClean="0"/>
              <a:t> from anterior Pituitary .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/>
              <a:t>The secretion of </a:t>
            </a:r>
            <a:r>
              <a:rPr lang="en-US" dirty="0" err="1" smtClean="0"/>
              <a:t>Gn</a:t>
            </a:r>
            <a:r>
              <a:rPr lang="en-US" dirty="0" smtClean="0"/>
              <a:t>-RH is </a:t>
            </a:r>
            <a:r>
              <a:rPr lang="en-US" b="1" dirty="0" smtClean="0"/>
              <a:t>continuous</a:t>
            </a:r>
            <a:r>
              <a:rPr lang="en-US" dirty="0" smtClean="0"/>
              <a:t> in male &amp; </a:t>
            </a:r>
            <a:r>
              <a:rPr lang="en-US" b="1" dirty="0" smtClean="0"/>
              <a:t>cyclic</a:t>
            </a:r>
            <a:r>
              <a:rPr lang="en-US" dirty="0" smtClean="0"/>
              <a:t> in female </a:t>
            </a:r>
            <a:r>
              <a:rPr lang="en-US" b="1" dirty="0" smtClean="0"/>
              <a:t>(sexual differentiation of the hypothalamus)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5638800" cy="762000"/>
          </a:xfrm>
          <a:solidFill>
            <a:srgbClr val="171CFB"/>
          </a:solidFill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Control of </a:t>
            </a:r>
            <a:r>
              <a:rPr lang="en-US" sz="5400" b="1" dirty="0" err="1" smtClean="0">
                <a:solidFill>
                  <a:srgbClr val="FFFF00"/>
                </a:solidFill>
              </a:rPr>
              <a:t>Gn</a:t>
            </a:r>
            <a:r>
              <a:rPr lang="en-US" sz="5400" b="1" dirty="0" smtClean="0">
                <a:solidFill>
                  <a:srgbClr val="FFFF00"/>
                </a:solidFill>
              </a:rPr>
              <a:t>-RH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458200" cy="5638800"/>
          </a:xfrm>
        </p:spPr>
        <p:txBody>
          <a:bodyPr>
            <a:normAutofit fontScale="85000" lnSpcReduction="20000"/>
          </a:bodyPr>
          <a:lstStyle/>
          <a:p>
            <a:pPr lvl="0" algn="just">
              <a:buNone/>
            </a:pPr>
            <a:endParaRPr lang="en-US" sz="2800" dirty="0" smtClean="0"/>
          </a:p>
          <a:p>
            <a:pPr algn="just">
              <a:lnSpc>
                <a:spcPct val="130000"/>
              </a:lnSpc>
              <a:buNone/>
            </a:pPr>
            <a:r>
              <a:rPr lang="en-US" b="1" i="1" u="sng" dirty="0" smtClean="0"/>
              <a:t>(</a:t>
            </a:r>
            <a:r>
              <a:rPr lang="en-US" sz="3100" b="1" i="1" u="sng" dirty="0" smtClean="0"/>
              <a:t>A) Feed back control:</a:t>
            </a:r>
          </a:p>
          <a:p>
            <a:pPr algn="just">
              <a:lnSpc>
                <a:spcPct val="130000"/>
              </a:lnSpc>
            </a:pPr>
            <a:r>
              <a:rPr lang="en-US" sz="3100" b="1" dirty="0" smtClean="0"/>
              <a:t>Long loop:</a:t>
            </a:r>
            <a:r>
              <a:rPr lang="en-US" sz="3100" dirty="0" smtClean="0"/>
              <a:t> between testosterone, hypothalamus and ant. Pituitary (</a:t>
            </a:r>
            <a:r>
              <a:rPr lang="en-US" sz="3100" b="1" dirty="0" smtClean="0"/>
              <a:t>-</a:t>
            </a:r>
            <a:r>
              <a:rPr lang="en-US" sz="3100" dirty="0" err="1" smtClean="0"/>
              <a:t>ve</a:t>
            </a:r>
            <a:r>
              <a:rPr lang="en-US" sz="3100" dirty="0" smtClean="0"/>
              <a:t> or +</a:t>
            </a:r>
            <a:r>
              <a:rPr lang="en-US" sz="3100" dirty="0" err="1" smtClean="0"/>
              <a:t>ve</a:t>
            </a:r>
            <a:r>
              <a:rPr lang="en-US" sz="3100" dirty="0" smtClean="0"/>
              <a:t> feed back).</a:t>
            </a:r>
          </a:p>
          <a:p>
            <a:pPr algn="just">
              <a:lnSpc>
                <a:spcPct val="130000"/>
              </a:lnSpc>
            </a:pPr>
            <a:r>
              <a:rPr lang="en-US" sz="3100" b="1" dirty="0" smtClean="0"/>
              <a:t>Short loop:</a:t>
            </a:r>
            <a:r>
              <a:rPr lang="en-US" sz="3100" dirty="0" smtClean="0"/>
              <a:t> between anterior Pituitary (FSH &amp; LH) and hypothalamus (</a:t>
            </a:r>
            <a:r>
              <a:rPr lang="en-US" sz="3100" b="1" dirty="0" smtClean="0"/>
              <a:t>-</a:t>
            </a:r>
            <a:r>
              <a:rPr lang="en-US" sz="3100" dirty="0" err="1" smtClean="0"/>
              <a:t>ve</a:t>
            </a:r>
            <a:r>
              <a:rPr lang="en-US" sz="3100" dirty="0" smtClean="0"/>
              <a:t> FB).</a:t>
            </a:r>
          </a:p>
          <a:p>
            <a:pPr algn="just">
              <a:lnSpc>
                <a:spcPct val="130000"/>
              </a:lnSpc>
            </a:pPr>
            <a:r>
              <a:rPr lang="en-US" sz="3100" b="1" dirty="0" smtClean="0"/>
              <a:t>Ultra short:</a:t>
            </a:r>
            <a:r>
              <a:rPr lang="en-US" sz="3100" dirty="0" smtClean="0"/>
              <a:t> </a:t>
            </a:r>
            <a:r>
              <a:rPr lang="en-US" sz="3100" dirty="0" smtClean="0">
                <a:sym typeface="Wingdings"/>
              </a:rPr>
              <a:t></a:t>
            </a:r>
            <a:r>
              <a:rPr lang="en-US" sz="3100" dirty="0" smtClean="0"/>
              <a:t> </a:t>
            </a:r>
            <a:r>
              <a:rPr lang="en-US" sz="3100" dirty="0" err="1" smtClean="0"/>
              <a:t>Gn</a:t>
            </a:r>
            <a:r>
              <a:rPr lang="en-US" sz="3100" dirty="0" smtClean="0"/>
              <a:t>-RH inhibits its own synthesis.</a:t>
            </a:r>
          </a:p>
          <a:p>
            <a:pPr lvl="1" algn="just"/>
            <a:endParaRPr lang="en-US" sz="3100" dirty="0" smtClean="0"/>
          </a:p>
          <a:p>
            <a:pPr algn="just">
              <a:buNone/>
            </a:pPr>
            <a:r>
              <a:rPr lang="en-US" sz="3100" b="1" i="1" u="sng" dirty="0" smtClean="0"/>
              <a:t>(B) Nervous:</a:t>
            </a:r>
            <a:r>
              <a:rPr lang="en-US" sz="3100" dirty="0" smtClean="0"/>
              <a:t> </a:t>
            </a:r>
          </a:p>
          <a:p>
            <a:pPr algn="just">
              <a:lnSpc>
                <a:spcPct val="140000"/>
              </a:lnSpc>
            </a:pPr>
            <a:r>
              <a:rPr lang="en-US" sz="3100" b="1" i="1" dirty="0" smtClean="0"/>
              <a:t>Emotional and physical stress</a:t>
            </a:r>
            <a:r>
              <a:rPr lang="en-US" sz="3100" dirty="0" smtClean="0"/>
              <a:t> act on hypothalamus </a:t>
            </a:r>
            <a:r>
              <a:rPr lang="en-US" sz="3100" dirty="0" smtClean="0">
                <a:sym typeface="Wingdings"/>
              </a:rPr>
              <a:t></a:t>
            </a:r>
            <a:r>
              <a:rPr lang="en-US" sz="3100" dirty="0" smtClean="0"/>
              <a:t> </a:t>
            </a:r>
            <a:r>
              <a:rPr lang="en-US" sz="3100" dirty="0" smtClean="0">
                <a:sym typeface="Wingdings"/>
              </a:rPr>
              <a:t></a:t>
            </a:r>
            <a:r>
              <a:rPr lang="en-US" sz="3100" dirty="0" smtClean="0"/>
              <a:t> </a:t>
            </a:r>
            <a:r>
              <a:rPr lang="en-US" sz="3100" dirty="0" err="1" smtClean="0"/>
              <a:t>GnRH</a:t>
            </a:r>
            <a:r>
              <a:rPr lang="en-US" sz="3100" dirty="0" smtClean="0"/>
              <a:t> secretion </a:t>
            </a:r>
            <a:r>
              <a:rPr lang="en-US" sz="3100" dirty="0" smtClean="0">
                <a:sym typeface="Wingdings"/>
              </a:rPr>
              <a:t></a:t>
            </a:r>
            <a:r>
              <a:rPr lang="en-US" sz="3100" dirty="0" smtClean="0"/>
              <a:t> </a:t>
            </a:r>
            <a:r>
              <a:rPr lang="en-US" sz="3100" dirty="0" smtClean="0">
                <a:sym typeface="Wingdings"/>
              </a:rPr>
              <a:t></a:t>
            </a:r>
            <a:r>
              <a:rPr lang="en-US" sz="3100" dirty="0" smtClean="0"/>
              <a:t> pituitary Gonadotropin </a:t>
            </a:r>
            <a:r>
              <a:rPr lang="en-US" sz="3100" dirty="0" smtClean="0">
                <a:sym typeface="Wingdings"/>
              </a:rPr>
              <a:t></a:t>
            </a:r>
            <a:r>
              <a:rPr lang="en-US" sz="3100" dirty="0" smtClean="0"/>
              <a:t> </a:t>
            </a:r>
            <a:r>
              <a:rPr lang="en-US" sz="3100" dirty="0" smtClean="0">
                <a:sym typeface="Wingdings"/>
              </a:rPr>
              <a:t></a:t>
            </a:r>
            <a:r>
              <a:rPr lang="en-US" sz="3100" dirty="0" smtClean="0"/>
              <a:t> fertility in men.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nas.org/content/104/44/17247/F1.large.jpg"/>
          <p:cNvPicPr>
            <a:picLocks noChangeAspect="1" noChangeArrowheads="1"/>
          </p:cNvPicPr>
          <p:nvPr/>
        </p:nvPicPr>
        <p:blipFill>
          <a:blip r:embed="rId2"/>
          <a:srcRect l="43287"/>
          <a:stretch>
            <a:fillRect/>
          </a:stretch>
        </p:blipFill>
        <p:spPr bwMode="auto">
          <a:xfrm>
            <a:off x="1981200" y="914400"/>
            <a:ext cx="4492625" cy="5318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2" descr="http://www.pnas.org/content/104/44/17247/F1.large.jpg"/>
          <p:cNvPicPr>
            <a:picLocks noChangeAspect="1" noChangeArrowheads="1"/>
          </p:cNvPicPr>
          <p:nvPr/>
        </p:nvPicPr>
        <p:blipFill>
          <a:blip r:embed="rId2"/>
          <a:srcRect l="48097" t="4298" r="44208" b="91403"/>
          <a:stretch>
            <a:fillRect/>
          </a:stretch>
        </p:blipFill>
        <p:spPr bwMode="auto">
          <a:xfrm>
            <a:off x="1981200" y="1828800"/>
            <a:ext cx="609600" cy="228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315200" cy="762000"/>
          </a:xfrm>
          <a:solidFill>
            <a:srgbClr val="171CFB"/>
          </a:solidFill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2- Pituitary </a:t>
            </a:r>
            <a:r>
              <a:rPr lang="en-US" sz="4800" b="1" dirty="0" err="1" smtClean="0">
                <a:solidFill>
                  <a:srgbClr val="FFFF00"/>
                </a:solidFill>
              </a:rPr>
              <a:t>Gonadotropins</a:t>
            </a:r>
            <a:r>
              <a:rPr lang="en-US" sz="4800" b="1" dirty="0" smtClean="0">
                <a:solidFill>
                  <a:srgbClr val="FFFF00"/>
                </a:solidFill>
              </a:rPr>
              <a:t> </a:t>
            </a:r>
            <a:endParaRPr lang="en-US" sz="48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752600"/>
          <a:ext cx="8305800" cy="3922776"/>
        </p:xfrm>
        <a:graphic>
          <a:graphicData uri="http://schemas.openxmlformats.org/drawingml/2006/table">
            <a:tbl>
              <a:tblPr/>
              <a:tblGrid>
                <a:gridCol w="5105400"/>
                <a:gridCol w="3200400"/>
              </a:tblGrid>
              <a:tr h="476251">
                <a:tc>
                  <a:txBody>
                    <a:bodyPr/>
                    <a:lstStyle/>
                    <a:p>
                      <a:pPr marL="0" marR="0" indent="-25146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1615" algn="l"/>
                          <a:tab pos="1830705" algn="ctr"/>
                        </a:tabLst>
                      </a:pPr>
                      <a:r>
                        <a:rPr lang="en-US" sz="2400" b="1" dirty="0">
                          <a:latin typeface="Bookman Old Style"/>
                          <a:ea typeface="SimSun"/>
                        </a:rPr>
                        <a:t>		Follicle </a:t>
                      </a:r>
                      <a:r>
                        <a:rPr lang="en-US" sz="2400" b="1" u="heavy" dirty="0" smtClean="0">
                          <a:latin typeface="Bookman Old Style"/>
                          <a:ea typeface="SimSun"/>
                        </a:rPr>
                        <a:t>S</a:t>
                      </a:r>
                      <a:r>
                        <a:rPr lang="en-US" sz="2400" b="1" dirty="0" smtClean="0">
                          <a:latin typeface="Bookman Old Style"/>
                          <a:ea typeface="SimSun"/>
                        </a:rPr>
                        <a:t>timulating</a:t>
                      </a:r>
                      <a:r>
                        <a:rPr lang="en-US" sz="2400" b="1" baseline="0" dirty="0" smtClean="0">
                          <a:latin typeface="Bookman Old Style"/>
                          <a:ea typeface="SimSun"/>
                        </a:rPr>
                        <a:t> </a:t>
                      </a:r>
                    </a:p>
                    <a:p>
                      <a:pPr marL="0" marR="0" indent="-25146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1615" algn="l"/>
                          <a:tab pos="1830705" algn="ctr"/>
                        </a:tabLst>
                      </a:pPr>
                      <a:r>
                        <a:rPr lang="en-US" sz="2400" b="1" dirty="0" smtClean="0">
                          <a:latin typeface="Bookman Old Style"/>
                          <a:ea typeface="SimSun"/>
                        </a:rPr>
                        <a:t>Hormone (FSH)</a:t>
                      </a:r>
                      <a:endParaRPr lang="en-US" sz="2400" dirty="0">
                        <a:latin typeface="Times New Roman"/>
                        <a:ea typeface="SimSun"/>
                      </a:endParaRPr>
                    </a:p>
                  </a:txBody>
                  <a:tcPr marL="65633" marR="6563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5146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Bookman Old Style"/>
                          <a:ea typeface="SimSun"/>
                        </a:rPr>
                        <a:t>Luteinizing Hormone (</a:t>
                      </a:r>
                      <a:r>
                        <a:rPr lang="en-US" sz="2400" b="1" u="sng" dirty="0">
                          <a:latin typeface="Bookman Old Style"/>
                          <a:ea typeface="SimSun"/>
                        </a:rPr>
                        <a:t>L</a:t>
                      </a:r>
                      <a:r>
                        <a:rPr lang="en-US" sz="2400" b="1" dirty="0">
                          <a:latin typeface="Bookman Old Style"/>
                          <a:ea typeface="SimSun"/>
                        </a:rPr>
                        <a:t>H)</a:t>
                      </a:r>
                      <a:endParaRPr lang="en-US" sz="2400" dirty="0">
                        <a:latin typeface="Times New Roman"/>
                        <a:ea typeface="SimSun"/>
                      </a:endParaRPr>
                    </a:p>
                  </a:txBody>
                  <a:tcPr marL="65633" marR="6563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49">
                <a:tc>
                  <a:txBody>
                    <a:bodyPr/>
                    <a:lstStyle/>
                    <a:p>
                      <a:pPr marL="0" marR="0" indent="-251460" algn="just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b="1" dirty="0">
                          <a:latin typeface="Times New Roman"/>
                          <a:ea typeface="SimSun"/>
                        </a:rPr>
                        <a:t>     1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- Growth &amp; maturation of testes.</a:t>
                      </a:r>
                    </a:p>
                    <a:p>
                      <a:pPr marL="0" marR="0" indent="-251460" algn="just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b="1" dirty="0">
                          <a:latin typeface="Times New Roman"/>
                          <a:ea typeface="SimSun"/>
                        </a:rPr>
                        <a:t>     2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- Stimulates last stages of </a:t>
                      </a:r>
                      <a:r>
                        <a:rPr lang="en-US" sz="2500" b="1" u="sng" dirty="0" err="1">
                          <a:latin typeface="Times New Roman"/>
                          <a:ea typeface="SimSun"/>
                        </a:rPr>
                        <a:t>S</a:t>
                      </a:r>
                      <a:r>
                        <a:rPr lang="en-US" sz="2500" dirty="0" err="1">
                          <a:latin typeface="Times New Roman"/>
                          <a:ea typeface="SimSun"/>
                        </a:rPr>
                        <a:t>permatid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 maturation.</a:t>
                      </a:r>
                    </a:p>
                    <a:p>
                      <a:pPr marL="0" marR="0" indent="-251460" algn="just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b="1" dirty="0">
                          <a:latin typeface="Times New Roman"/>
                          <a:ea typeface="SimSun"/>
                        </a:rPr>
                        <a:t>     3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- Stimulates </a:t>
                      </a:r>
                      <a:r>
                        <a:rPr lang="en-US" sz="2500" b="1" u="sng" dirty="0" err="1">
                          <a:latin typeface="Times New Roman"/>
                          <a:ea typeface="SimSun"/>
                        </a:rPr>
                        <a:t>S</a:t>
                      </a:r>
                      <a:r>
                        <a:rPr lang="en-US" sz="2500" dirty="0" err="1">
                          <a:latin typeface="Times New Roman"/>
                          <a:ea typeface="SimSun"/>
                        </a:rPr>
                        <a:t>ertoli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 cells </a:t>
                      </a:r>
                      <a:r>
                        <a:rPr lang="en-US" sz="2500" dirty="0">
                          <a:latin typeface="Times New Roman"/>
                          <a:ea typeface="SimSun"/>
                          <a:sym typeface="Wingdings"/>
                        </a:rPr>
                        <a:t>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500" dirty="0">
                          <a:latin typeface="Times New Roman"/>
                          <a:ea typeface="SimSun"/>
                          <a:sym typeface="Wingdings"/>
                        </a:rPr>
                        <a:t>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 estrogen </a:t>
                      </a:r>
                      <a:r>
                        <a:rPr lang="en-US" sz="2500" dirty="0" smtClean="0">
                          <a:latin typeface="Times New Roman"/>
                          <a:ea typeface="SimSun"/>
                        </a:rPr>
                        <a:t> &amp; Androgen binding protein.</a:t>
                      </a:r>
                    </a:p>
                    <a:p>
                      <a:pPr marL="0" marR="0" indent="-251460" algn="just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500" dirty="0">
                        <a:latin typeface="Times New Roman"/>
                        <a:ea typeface="SimSun"/>
                      </a:endParaRPr>
                    </a:p>
                  </a:txBody>
                  <a:tcPr marL="65633" marR="6563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51460" algn="just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b="1" dirty="0" smtClean="0">
                          <a:latin typeface="Times New Roman"/>
                          <a:ea typeface="SimSun"/>
                        </a:rPr>
                        <a:t>1- </a:t>
                      </a:r>
                      <a:r>
                        <a:rPr lang="en-US" sz="2500" dirty="0" smtClean="0">
                          <a:latin typeface="Times New Roman"/>
                          <a:ea typeface="SimSun"/>
                        </a:rPr>
                        <a:t>Stimulates 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interstitial </a:t>
                      </a:r>
                      <a:r>
                        <a:rPr lang="en-US" sz="2500" dirty="0" smtClean="0">
                          <a:latin typeface="Times New Roman"/>
                          <a:ea typeface="SimSun"/>
                        </a:rPr>
                        <a:t>  cells of</a:t>
                      </a:r>
                      <a:r>
                        <a:rPr lang="en-US" sz="2500" baseline="0" dirty="0" smtClean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500" b="1" u="sng" dirty="0" err="1" smtClean="0">
                          <a:latin typeface="Times New Roman"/>
                          <a:ea typeface="SimSun"/>
                        </a:rPr>
                        <a:t>L</a:t>
                      </a:r>
                      <a:r>
                        <a:rPr lang="en-US" sz="2500" dirty="0" err="1" smtClean="0">
                          <a:latin typeface="Times New Roman"/>
                          <a:ea typeface="SimSun"/>
                        </a:rPr>
                        <a:t>eydig</a:t>
                      </a:r>
                      <a:r>
                        <a:rPr lang="en-US" sz="2500" dirty="0" smtClean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500" dirty="0">
                          <a:latin typeface="Times New Roman"/>
                          <a:ea typeface="SimSun"/>
                          <a:sym typeface="Wingdings"/>
                        </a:rPr>
                        <a:t>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 </a:t>
                      </a:r>
                      <a:r>
                        <a:rPr lang="en-US" sz="2500" dirty="0">
                          <a:latin typeface="Times New Roman"/>
                          <a:ea typeface="SimSun"/>
                          <a:sym typeface="Wingdings"/>
                        </a:rPr>
                        <a:t></a:t>
                      </a:r>
                      <a:r>
                        <a:rPr lang="en-US" sz="2500" dirty="0">
                          <a:latin typeface="Times New Roman"/>
                          <a:ea typeface="SimSun"/>
                        </a:rPr>
                        <a:t> Testosterone.</a:t>
                      </a:r>
                    </a:p>
                  </a:txBody>
                  <a:tcPr marL="65633" marR="6563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www.hypogonadismpro.com/Content/images/physiology_normal.jpg"/>
          <p:cNvPicPr>
            <a:picLocks noChangeAspect="1" noChangeArrowheads="1"/>
          </p:cNvPicPr>
          <p:nvPr/>
        </p:nvPicPr>
        <p:blipFill>
          <a:blip r:embed="rId2"/>
          <a:srcRect r="23656"/>
          <a:stretch>
            <a:fillRect/>
          </a:stretch>
        </p:blipFill>
        <p:spPr bwMode="auto">
          <a:xfrm>
            <a:off x="6019800" y="457200"/>
            <a:ext cx="2971800" cy="6172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5842" name="Picture 2" descr="http://kcampbell.bio.umb.edu/brain_testicular_axis.jpg"/>
          <p:cNvPicPr>
            <a:picLocks noChangeAspect="1" noChangeArrowheads="1"/>
          </p:cNvPicPr>
          <p:nvPr/>
        </p:nvPicPr>
        <p:blipFill>
          <a:blip r:embed="rId3"/>
          <a:srcRect b="5405"/>
          <a:stretch>
            <a:fillRect/>
          </a:stretch>
        </p:blipFill>
        <p:spPr bwMode="auto">
          <a:xfrm>
            <a:off x="152400" y="457200"/>
            <a:ext cx="5715000" cy="6172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81000"/>
            <a:ext cx="8610600" cy="1415772"/>
          </a:xfrm>
          <a:prstGeom prst="rect">
            <a:avLst/>
          </a:prstGeom>
          <a:solidFill>
            <a:srgbClr val="171CFB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4200" b="1" dirty="0" smtClean="0">
                <a:solidFill>
                  <a:srgbClr val="FFFF00"/>
                </a:solidFill>
              </a:rPr>
              <a:t>Abnormalities of testicular functions</a:t>
            </a:r>
          </a:p>
          <a:p>
            <a:pPr algn="ctr"/>
            <a:r>
              <a:rPr lang="en-US" sz="4400" b="1" dirty="0" smtClean="0">
                <a:solidFill>
                  <a:srgbClr val="FFFF00"/>
                </a:solidFill>
              </a:rPr>
              <a:t>Hypogonadism</a:t>
            </a:r>
            <a:endParaRPr lang="en-US" sz="4200" b="1" dirty="0">
              <a:solidFill>
                <a:srgbClr val="FFFF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81000" y="1905000"/>
            <a:ext cx="8458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800" b="1" u="sng" dirty="0" smtClean="0"/>
              <a:t>1- Primary (hypergonadotropic hypogonadism):</a:t>
            </a:r>
            <a:r>
              <a:rPr lang="en-US" sz="2800" dirty="0" smtClean="0"/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sz="2800" dirty="0" smtClean="0"/>
              <a:t>due to failure of testicular functions. </a:t>
            </a:r>
          </a:p>
          <a:p>
            <a:pPr marL="514350" lvl="0" indent="-514350" algn="just">
              <a:lnSpc>
                <a:spcPct val="150000"/>
              </a:lnSpc>
              <a:buAutoNum type="alphaLcParenR"/>
            </a:pPr>
            <a:r>
              <a:rPr lang="en-US" sz="2800" b="1" dirty="0" smtClean="0"/>
              <a:t>Complete</a:t>
            </a:r>
            <a:r>
              <a:rPr lang="en-US" sz="2800" dirty="0" smtClean="0"/>
              <a:t> as in </a:t>
            </a:r>
            <a:r>
              <a:rPr lang="en-US" sz="2800" b="1" dirty="0" err="1" smtClean="0"/>
              <a:t>eunochoidism</a:t>
            </a:r>
            <a:r>
              <a:rPr lang="en-US" sz="2800" dirty="0" smtClean="0"/>
              <a:t> (</a:t>
            </a:r>
            <a:r>
              <a:rPr lang="en-US" sz="2800" b="1" u="heavy" dirty="0" smtClean="0"/>
              <a:t>c</a:t>
            </a:r>
            <a:r>
              <a:rPr lang="en-US" sz="2800" dirty="0" smtClean="0"/>
              <a:t>astration)</a:t>
            </a:r>
          </a:p>
          <a:p>
            <a:pPr marL="514350" lvl="0" indent="-514350" algn="just">
              <a:lnSpc>
                <a:spcPct val="150000"/>
              </a:lnSpc>
              <a:buAutoNum type="alphaLcParenR"/>
            </a:pPr>
            <a:r>
              <a:rPr lang="en-US" sz="2800" b="1" dirty="0" smtClean="0"/>
              <a:t>Partial</a:t>
            </a:r>
            <a:r>
              <a:rPr lang="en-US" sz="2800" dirty="0" smtClean="0"/>
              <a:t> as in </a:t>
            </a:r>
            <a:r>
              <a:rPr lang="en-US" sz="2800" b="1" u="heavy" dirty="0" err="1" smtClean="0"/>
              <a:t>c</a:t>
            </a:r>
            <a:r>
              <a:rPr lang="en-US" sz="2800" b="1" dirty="0" err="1" smtClean="0"/>
              <a:t>ryptorchidism</a:t>
            </a:r>
            <a:endParaRPr lang="en-US" sz="2800" b="1" dirty="0" smtClean="0"/>
          </a:p>
          <a:p>
            <a:pPr marL="514350" lvl="0" indent="-514350" algn="just"/>
            <a:endParaRPr lang="en-US" sz="2800" dirty="0" smtClean="0"/>
          </a:p>
          <a:p>
            <a:pPr lvl="0" algn="just">
              <a:lnSpc>
                <a:spcPct val="150000"/>
              </a:lnSpc>
            </a:pPr>
            <a:r>
              <a:rPr lang="en-US" sz="2800" b="1" u="sng" dirty="0" smtClean="0"/>
              <a:t>2- Secondary (hypogonadotropic hypogonadism):</a:t>
            </a:r>
            <a:r>
              <a:rPr lang="en-US" sz="2800" dirty="0" smtClean="0"/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sz="2800" dirty="0" smtClean="0"/>
              <a:t>due to failure of secretion of pituitary </a:t>
            </a:r>
            <a:r>
              <a:rPr lang="en-US" sz="2800" dirty="0" err="1" smtClean="0"/>
              <a:t>gonadotropins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047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066800"/>
          <a:ext cx="8305800" cy="5410200"/>
        </p:xfrm>
        <a:graphic>
          <a:graphicData uri="http://schemas.openxmlformats.org/drawingml/2006/table">
            <a:tbl>
              <a:tblPr/>
              <a:tblGrid>
                <a:gridCol w="4800600"/>
                <a:gridCol w="3505200"/>
              </a:tblGrid>
              <a:tr h="989294">
                <a:tc>
                  <a:txBody>
                    <a:bodyPr/>
                    <a:lstStyle/>
                    <a:p>
                      <a:pPr algn="ctr" rtl="0"/>
                      <a:r>
                        <a:rPr lang="en-US" sz="3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Complete pre-pubertal hypogonadism </a:t>
                      </a:r>
                      <a:endParaRPr lang="en-US" sz="3200" b="1" dirty="0" smtClean="0">
                        <a:latin typeface="Tahoma"/>
                        <a:ea typeface="SimSun"/>
                      </a:endParaRP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Post-pubertal </a:t>
                      </a:r>
                      <a:endParaRPr lang="en-US" sz="3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3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(= male climacteric)</a:t>
                      </a:r>
                      <a:endParaRPr lang="en-US" sz="3200" dirty="0">
                        <a:latin typeface="Times New Roman"/>
                        <a:ea typeface="SimSun"/>
                      </a:endParaRP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420906">
                <a:tc>
                  <a:txBody>
                    <a:bodyPr/>
                    <a:lstStyle/>
                    <a:p>
                      <a:pPr lvl="0" algn="just" rtl="0"/>
                      <a:r>
                        <a:rPr lang="en-US" sz="2400" b="1" u="heavy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Eunochoidism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due to bilateral castration in childhood</a:t>
                      </a:r>
                    </a:p>
                    <a:p>
                      <a:pPr marL="457200" lvl="0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Taller person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due to delayed union of epiphysis</a:t>
                      </a:r>
                      <a:endParaRPr lang="en-US" sz="2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lvl="0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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MR.</a:t>
                      </a:r>
                    </a:p>
                    <a:p>
                      <a:pPr marL="457200" lvl="0" indent="-457200" algn="just" rtl="0">
                        <a:buFont typeface="+mj-lt"/>
                        <a:buAutoNum type="arabicPeriod"/>
                      </a:pPr>
                      <a:r>
                        <a:rPr lang="en-US" sz="2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ody configuration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resembles an adult </a:t>
                      </a:r>
                      <a:r>
                        <a:rPr lang="en-US" sz="2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female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457200" lvl="0" indent="-457200" algn="just" rtl="0">
                        <a:buFont typeface="+mj-lt"/>
                        <a:buAutoNum type="arabicPeriod"/>
                      </a:pPr>
                      <a:r>
                        <a:rPr lang="en-US" sz="2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ody hair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is distributed in </a:t>
                      </a:r>
                      <a:r>
                        <a:rPr lang="en-US" sz="2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female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pattern.</a:t>
                      </a:r>
                    </a:p>
                    <a:p>
                      <a:pPr marL="457200" lvl="0" indent="-457200" algn="just" rtl="0">
                        <a:buFont typeface="+mj-lt"/>
                        <a:buAutoNum type="arabicPeriod"/>
                      </a:pPr>
                      <a:r>
                        <a:rPr lang="en-US" sz="2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harp voice.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457200" lvl="0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22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ry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 organs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remain infantile.</a:t>
                      </a:r>
                    </a:p>
                    <a:p>
                      <a:pPr marL="457200" lvl="0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ychological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changes</a:t>
                      </a:r>
                      <a:endParaRPr lang="en-GB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0" lvl="1" indent="-457200" algn="just" rtl="0">
                        <a:buFont typeface="+mj-lt"/>
                        <a:buAutoNum type="arabicPeriod"/>
                      </a:pPr>
                      <a:endParaRPr lang="en-US" sz="2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14400" lvl="1" indent="-457200" algn="just" rtl="0">
                        <a:buFont typeface="+mj-lt"/>
                        <a:buAutoNum type="arabicPeriod"/>
                      </a:pPr>
                      <a:endParaRPr lang="en-US" sz="2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14400" lvl="1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Muscle Wasting </a:t>
                      </a:r>
                    </a:p>
                    <a:p>
                      <a:pPr marL="914400" lvl="1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osteoporosis.</a:t>
                      </a:r>
                    </a:p>
                    <a:p>
                      <a:pPr marL="914400" lvl="1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Reduced growth of body &amp; facial hair.</a:t>
                      </a:r>
                    </a:p>
                    <a:p>
                      <a:pPr marL="914400" lvl="1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Deeper voice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914400" lvl="1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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exual functions</a:t>
                      </a:r>
                    </a:p>
                    <a:p>
                      <a:pPr marL="914400" lvl="1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22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ry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 organs</a:t>
                      </a:r>
                      <a:r>
                        <a:rPr lang="en-US" sz="2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regress slowly. </a:t>
                      </a:r>
                    </a:p>
                    <a:p>
                      <a:pPr marL="914400" lvl="1" indent="-457200" algn="just" rtl="0">
                        <a:buFont typeface="+mj-lt"/>
                        <a:buAutoNum type="arabicPeriod"/>
                      </a:pP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2200" b="1" u="heavy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ychological: 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irritable, passive &amp; depressed person.</a:t>
                      </a:r>
                      <a:endParaRPr lang="en-US" sz="2200" b="0" dirty="0">
                        <a:latin typeface="Times New Roman"/>
                        <a:ea typeface="SimSun"/>
                      </a:endParaRPr>
                    </a:p>
                  </a:txBody>
                  <a:tcPr marL="66818" marR="66818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667000" y="152400"/>
            <a:ext cx="3886200" cy="707886"/>
          </a:xfrm>
          <a:prstGeom prst="rect">
            <a:avLst/>
          </a:prstGeom>
          <a:solidFill>
            <a:srgbClr val="171CFB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</a:rPr>
              <a:t>Hypogonadism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3820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4953000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1- Sperm production problems:</a:t>
                      </a:r>
                    </a:p>
                    <a:p>
                      <a:pPr algn="just"/>
                      <a:r>
                        <a:rPr lang="en-US" sz="2400" b="1" smtClean="0">
                          <a:solidFill>
                            <a:schemeClr val="tx1"/>
                          </a:solidFill>
                        </a:rPr>
                        <a:t>(About two thirds of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infertile </a:t>
                      </a:r>
                      <a:r>
                        <a:rPr lang="en-US" sz="2400" b="1" smtClean="0">
                          <a:solidFill>
                            <a:schemeClr val="tx1"/>
                          </a:solidFill>
                        </a:rPr>
                        <a:t>men).</a:t>
                      </a:r>
                      <a:endParaRPr 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Oligospermia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azoospermia</a:t>
                      </a:r>
                      <a:endParaRPr 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• Chromosomal or genetic causes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• Undescended testes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• Infections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• Varicocele (varicose veins of testes)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•  Chemicals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&amp;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radiation damage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smtClean="0"/>
                        <a:t>2- Blockage of sperm transport:</a:t>
                      </a:r>
                      <a:endParaRPr lang="en-US" sz="2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• Infections</a:t>
                      </a:r>
                    </a:p>
                    <a:p>
                      <a:r>
                        <a:rPr lang="en-US" sz="2400" b="1" dirty="0" smtClean="0"/>
                        <a:t>• Prostate related problems</a:t>
                      </a:r>
                    </a:p>
                    <a:p>
                      <a:r>
                        <a:rPr lang="en-US" sz="2400" b="1" dirty="0" smtClean="0"/>
                        <a:t>• Vasectomy</a:t>
                      </a:r>
                      <a:endParaRPr lang="en-US" sz="2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smtClean="0"/>
                        <a:t>3- Sperm antibodies</a:t>
                      </a:r>
                      <a:endParaRPr lang="en-US" sz="2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smtClean="0"/>
                        <a:t>4- Sexual problems</a:t>
                      </a:r>
                      <a:endParaRPr lang="en-US" sz="2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• Erection and ejaculation problems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smtClean="0"/>
                        <a:t>5- Hormonal problems</a:t>
                      </a:r>
                      <a:endParaRPr lang="en-US" sz="2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• Pituitary tumors</a:t>
                      </a:r>
                      <a:endParaRPr lang="en-US" sz="24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819400" y="381000"/>
            <a:ext cx="33596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u="sng" dirty="0" smtClean="0"/>
              <a:t>Male infertility</a:t>
            </a:r>
            <a:endParaRPr lang="en-US" sz="4000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477000" cy="762000"/>
          </a:xfrm>
          <a:solidFill>
            <a:srgbClr val="171CFB"/>
          </a:solidFill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Lecture Objectives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None/>
            </a:pPr>
            <a:endParaRPr lang="en-US" sz="2800" b="1" u="sng" dirty="0" smtClean="0"/>
          </a:p>
          <a:p>
            <a:pPr algn="just">
              <a:lnSpc>
                <a:spcPct val="90000"/>
              </a:lnSpc>
              <a:buNone/>
            </a:pPr>
            <a:r>
              <a:rPr lang="en-US" sz="2800" b="1" u="sng" dirty="0" smtClean="0"/>
              <a:t>At the end of this lecture, students should be able to: </a:t>
            </a:r>
            <a:r>
              <a:rPr lang="en-US" sz="2800" dirty="0" smtClean="0"/>
              <a:t> </a:t>
            </a:r>
          </a:p>
          <a:p>
            <a:pPr algn="just"/>
            <a:r>
              <a:rPr lang="en-US" dirty="0" smtClean="0"/>
              <a:t>Enumerate hormones secreted by testis</a:t>
            </a:r>
          </a:p>
          <a:p>
            <a:pPr algn="just"/>
            <a:r>
              <a:rPr lang="en-US" dirty="0" smtClean="0"/>
              <a:t>Describe the endocrine function of testis </a:t>
            </a:r>
          </a:p>
          <a:p>
            <a:pPr algn="just"/>
            <a:r>
              <a:rPr lang="en-US" dirty="0" smtClean="0"/>
              <a:t>Discuss the hormonal control of testicular functions</a:t>
            </a:r>
          </a:p>
          <a:p>
            <a:pPr algn="just"/>
            <a:r>
              <a:rPr lang="en-US" dirty="0" smtClean="0"/>
              <a:t>Describe the abnormalities of testicular functions</a:t>
            </a:r>
          </a:p>
          <a:p>
            <a:pPr algn="just"/>
            <a:r>
              <a:rPr lang="en-US" dirty="0" smtClean="0"/>
              <a:t>Compare pre-pubertal hypogonadism to post-pubertal hypogonadism</a:t>
            </a:r>
          </a:p>
          <a:p>
            <a:pPr algn="just"/>
            <a:endParaRPr lang="en-US" sz="2800" dirty="0" smtClean="0"/>
          </a:p>
          <a:p>
            <a:pPr lvl="0" algn="just">
              <a:buClr>
                <a:schemeClr val="accent5"/>
              </a:buClr>
              <a:buNone/>
            </a:pPr>
            <a:endParaRPr lang="en-US" sz="2600" b="1" dirty="0" smtClean="0">
              <a:cs typeface="Arial" pitchFamily="34" charset="0"/>
            </a:endParaRPr>
          </a:p>
          <a:p>
            <a:pPr lvl="0" algn="just">
              <a:buClr>
                <a:schemeClr val="accent5"/>
              </a:buClr>
              <a:buFont typeface="Wingdings" pitchFamily="2" charset="2"/>
              <a:buChar char="q"/>
            </a:pPr>
            <a:endParaRPr lang="en-US" sz="2600" b="1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72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mohammed\Downloads\12795549_1132735880078448_683311565291093596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6106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820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3716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ENDOCRINE FUNCTION OF TESTIS</a:t>
            </a:r>
            <a:r>
              <a:rPr lang="en-US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(I) TESTOSTERONE (T)</a:t>
            </a:r>
            <a:endParaRPr lang="en-US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763000" cy="4648200"/>
          </a:xfrm>
        </p:spPr>
        <p:txBody>
          <a:bodyPr>
            <a:normAutofit/>
          </a:bodyPr>
          <a:lstStyle/>
          <a:p>
            <a:pPr algn="just">
              <a:lnSpc>
                <a:spcPct val="50000"/>
              </a:lnSpc>
              <a:buNone/>
            </a:pPr>
            <a:endParaRPr lang="en-US" sz="3500" dirty="0" smtClean="0"/>
          </a:p>
          <a:p>
            <a:pPr lvl="0"/>
            <a:r>
              <a:rPr lang="en-US" b="1" i="1" u="sng" dirty="0" smtClean="0">
                <a:solidFill>
                  <a:srgbClr val="FF0000"/>
                </a:solidFill>
              </a:rPr>
              <a:t>Chemistry &amp; biosynthesis</a:t>
            </a:r>
            <a:r>
              <a:rPr lang="en-US" b="1" u="sng" dirty="0" smtClean="0">
                <a:solidFill>
                  <a:srgbClr val="FF0000"/>
                </a:solidFill>
              </a:rPr>
              <a:t>: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1" algn="just"/>
            <a:r>
              <a:rPr lang="en-US" dirty="0" smtClean="0"/>
              <a:t>Testosterone is secreted by </a:t>
            </a:r>
            <a:r>
              <a:rPr lang="en-US" b="1" u="sng" dirty="0" err="1" smtClean="0"/>
              <a:t>L</a:t>
            </a:r>
            <a:r>
              <a:rPr lang="en-US" dirty="0" err="1" smtClean="0"/>
              <a:t>eydig</a:t>
            </a:r>
            <a:r>
              <a:rPr lang="en-US" dirty="0" smtClean="0"/>
              <a:t> cells under control of </a:t>
            </a:r>
            <a:r>
              <a:rPr lang="en-US" b="1" u="sng" dirty="0" smtClean="0"/>
              <a:t>L</a:t>
            </a:r>
            <a:r>
              <a:rPr lang="en-US" dirty="0" smtClean="0"/>
              <a:t>H.</a:t>
            </a:r>
            <a:endParaRPr lang="en-US" sz="2400" dirty="0" smtClean="0"/>
          </a:p>
          <a:p>
            <a:pPr lvl="1" algn="just"/>
            <a:r>
              <a:rPr lang="en-US" dirty="0" smtClean="0"/>
              <a:t>The major substrate for the hormone synthesis is </a:t>
            </a:r>
            <a:r>
              <a:rPr lang="en-US" b="1" dirty="0" smtClean="0"/>
              <a:t>cholesterol.</a:t>
            </a:r>
            <a:endParaRPr lang="en-US" sz="2400" dirty="0" smtClean="0"/>
          </a:p>
          <a:p>
            <a:pPr lvl="1" algn="just"/>
            <a:r>
              <a:rPr lang="en-US" dirty="0" smtClean="0"/>
              <a:t>Testosterone is also formed in </a:t>
            </a:r>
            <a:r>
              <a:rPr lang="en-US" b="1" dirty="0" smtClean="0"/>
              <a:t>adrenal cortex.</a:t>
            </a:r>
            <a:endParaRPr lang="en-US" sz="2400" b="1" dirty="0" smtClean="0"/>
          </a:p>
          <a:p>
            <a:pPr lvl="1" algn="just"/>
            <a:r>
              <a:rPr lang="en-US" dirty="0" smtClean="0"/>
              <a:t>Small amount of (T) is secreted in female from </a:t>
            </a:r>
            <a:r>
              <a:rPr lang="en-US" b="1" dirty="0" smtClean="0"/>
              <a:t>ovary &amp; adrenal cortex.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20000" cy="762000"/>
          </a:xfrm>
          <a:solidFill>
            <a:srgbClr val="171CF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TESTOSTERONE (T)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181600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n-US" sz="3600" b="1" i="1" u="sng" dirty="0" smtClean="0">
                <a:solidFill>
                  <a:srgbClr val="FF0000"/>
                </a:solidFill>
              </a:rPr>
              <a:t>Transport</a:t>
            </a:r>
            <a:r>
              <a:rPr lang="en-US" sz="3600" b="1" i="1" dirty="0" smtClean="0"/>
              <a:t>:</a:t>
            </a:r>
            <a:r>
              <a:rPr lang="en-US" sz="3600" dirty="0" smtClean="0"/>
              <a:t>  </a:t>
            </a:r>
          </a:p>
          <a:p>
            <a:pPr lvl="0" algn="just">
              <a:buFont typeface="Wingdings" pitchFamily="2" charset="2"/>
              <a:buChar char="Ø"/>
            </a:pPr>
            <a:r>
              <a:rPr lang="en-US" sz="3600" dirty="0" smtClean="0"/>
              <a:t>Most</a:t>
            </a:r>
            <a:r>
              <a:rPr lang="en-US" sz="3600" b="1" dirty="0" smtClean="0"/>
              <a:t> </a:t>
            </a:r>
            <a:r>
              <a:rPr lang="en-US" sz="3600" dirty="0" smtClean="0"/>
              <a:t>of (T) in the plasma is </a:t>
            </a:r>
            <a:r>
              <a:rPr lang="en-US" sz="3600" b="1" dirty="0" smtClean="0"/>
              <a:t>bound</a:t>
            </a:r>
            <a:r>
              <a:rPr lang="en-US" sz="3600" dirty="0" smtClean="0"/>
              <a:t> to plasma proteins (globulin and albumin). </a:t>
            </a:r>
          </a:p>
          <a:p>
            <a:pPr lvl="0" algn="just">
              <a:buFont typeface="Wingdings" pitchFamily="2" charset="2"/>
              <a:buChar char="Ø"/>
            </a:pPr>
            <a:r>
              <a:rPr lang="en-US" sz="3600" dirty="0" smtClean="0"/>
              <a:t>Small amount is free.</a:t>
            </a:r>
          </a:p>
          <a:p>
            <a:pPr lvl="0" algn="just">
              <a:buNone/>
            </a:pPr>
            <a:endParaRPr lang="en-US" sz="3400" dirty="0" smtClean="0"/>
          </a:p>
          <a:p>
            <a:pPr algn="just"/>
            <a:r>
              <a:rPr lang="en-US" sz="3600" b="1" i="1" u="sng" dirty="0" smtClean="0">
                <a:solidFill>
                  <a:srgbClr val="FF0000"/>
                </a:solidFill>
              </a:rPr>
              <a:t>Metabolism:</a:t>
            </a:r>
            <a:r>
              <a:rPr lang="en-US" sz="3600" b="1" i="1" dirty="0" smtClean="0">
                <a:solidFill>
                  <a:srgbClr val="FF0000"/>
                </a:solidFill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600" dirty="0" smtClean="0"/>
              <a:t>Small amount converted to </a:t>
            </a:r>
            <a:r>
              <a:rPr lang="en-US" sz="3600" b="1" dirty="0" smtClean="0"/>
              <a:t>estrogen</a:t>
            </a:r>
            <a:r>
              <a:rPr lang="en-US" sz="3600" dirty="0" smtClean="0"/>
              <a:t>.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600" dirty="0" smtClean="0"/>
              <a:t>Most of T is converted to </a:t>
            </a:r>
            <a:r>
              <a:rPr lang="en-US" sz="3600" b="1" dirty="0" smtClean="0"/>
              <a:t>17</a:t>
            </a:r>
            <a:r>
              <a:rPr lang="en-US" sz="3600" dirty="0" smtClean="0"/>
              <a:t>-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ketosteroids</a:t>
            </a:r>
            <a:r>
              <a:rPr lang="en-US" sz="3600" dirty="0" smtClean="0"/>
              <a:t> and excreted in urine.</a:t>
            </a:r>
          </a:p>
          <a:p>
            <a:pPr lvl="0" algn="just"/>
            <a:endParaRPr lang="en-US" sz="3400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4724400" cy="7620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TESTOSTERONE (T)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6172200"/>
          </a:xfrm>
        </p:spPr>
        <p:txBody>
          <a:bodyPr>
            <a:noAutofit/>
          </a:bodyPr>
          <a:lstStyle/>
          <a:p>
            <a:pPr lvl="0" algn="just"/>
            <a:r>
              <a:rPr lang="en-US" b="1" i="1" u="sng" dirty="0" smtClean="0">
                <a:solidFill>
                  <a:srgbClr val="FF0000"/>
                </a:solidFill>
              </a:rPr>
              <a:t>Mechanism of Action: </a:t>
            </a:r>
            <a:endParaRPr lang="en-US" sz="2800" b="1" i="1" u="sng" dirty="0" smtClean="0">
              <a:solidFill>
                <a:srgbClr val="FF0000"/>
              </a:solidFill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dirty="0" smtClean="0"/>
              <a:t>Like other </a:t>
            </a:r>
            <a:r>
              <a:rPr lang="en-US" b="1" dirty="0" smtClean="0"/>
              <a:t>steroids</a:t>
            </a:r>
            <a:r>
              <a:rPr lang="en-US" dirty="0" smtClean="0"/>
              <a:t>, T binds to </a:t>
            </a:r>
            <a:r>
              <a:rPr lang="en-US" b="1" dirty="0" smtClean="0"/>
              <a:t>intra</a:t>
            </a:r>
            <a:r>
              <a:rPr lang="en-US" dirty="0" smtClean="0"/>
              <a:t>cellular receptors, and receptor-steroid complex then binds to </a:t>
            </a:r>
            <a:r>
              <a:rPr lang="en-US" b="1" dirty="0" smtClean="0"/>
              <a:t>DNA </a:t>
            </a:r>
            <a:r>
              <a:rPr lang="en-US" dirty="0" smtClean="0"/>
              <a:t>in nucleus → facilitating transcription of </a:t>
            </a:r>
            <a:r>
              <a:rPr lang="en-US" b="1" dirty="0" smtClean="0"/>
              <a:t>genes</a:t>
            </a:r>
            <a:r>
              <a:rPr lang="en-US" dirty="0" smtClean="0"/>
              <a:t>.</a:t>
            </a:r>
            <a:endParaRPr lang="en-US" sz="2400" dirty="0" smtClean="0"/>
          </a:p>
          <a:p>
            <a:pPr algn="just">
              <a:lnSpc>
                <a:spcPct val="50000"/>
              </a:lnSpc>
              <a:buNone/>
            </a:pPr>
            <a:endParaRPr lang="en-US" sz="2800" dirty="0" smtClean="0"/>
          </a:p>
          <a:p>
            <a:pPr lvl="0" algn="just"/>
            <a:r>
              <a:rPr lang="en-US" b="1" i="1" u="sng" dirty="0" smtClean="0">
                <a:solidFill>
                  <a:srgbClr val="FF0000"/>
                </a:solidFill>
              </a:rPr>
              <a:t>Actions:</a:t>
            </a:r>
          </a:p>
          <a:p>
            <a:pPr lvl="0" algn="just">
              <a:buFont typeface="Wingdings" pitchFamily="2" charset="2"/>
              <a:buChar char="Ø"/>
            </a:pPr>
            <a:r>
              <a:rPr lang="en-US" b="1" u="heavy" dirty="0" smtClean="0">
                <a:solidFill>
                  <a:srgbClr val="FF0000"/>
                </a:solidFill>
              </a:rPr>
              <a:t>During fetal life: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algn="just"/>
            <a:r>
              <a:rPr lang="en-US" b="1" dirty="0" smtClean="0"/>
              <a:t>a-</a:t>
            </a:r>
            <a:r>
              <a:rPr lang="en-US" dirty="0" smtClean="0"/>
              <a:t> </a:t>
            </a:r>
            <a:r>
              <a:rPr lang="en-US" b="1" u="sng" dirty="0" smtClean="0"/>
              <a:t>D</a:t>
            </a:r>
            <a:r>
              <a:rPr lang="en-US" dirty="0" smtClean="0"/>
              <a:t>evelopment of male sex organs e.g. penis.</a:t>
            </a:r>
            <a:endParaRPr lang="en-US" sz="2800" dirty="0" smtClean="0"/>
          </a:p>
          <a:p>
            <a:pPr algn="just"/>
            <a:r>
              <a:rPr lang="en-US" b="1" dirty="0" smtClean="0"/>
              <a:t>b- </a:t>
            </a:r>
            <a:r>
              <a:rPr lang="en-US" b="1" u="sng" dirty="0" smtClean="0"/>
              <a:t>D</a:t>
            </a:r>
            <a:r>
              <a:rPr lang="en-US" dirty="0" smtClean="0"/>
              <a:t>escent of testes into scrotum during last 2 months of gestation.</a:t>
            </a:r>
            <a:endParaRPr lang="en-US" sz="2800" dirty="0" smtClean="0"/>
          </a:p>
          <a:p>
            <a:pPr algn="just">
              <a:lnSpc>
                <a:spcPct val="50000"/>
              </a:lnSpc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4724400" cy="7620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TESTOSTERONE (T)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6172200"/>
          </a:xfrm>
        </p:spPr>
        <p:txBody>
          <a:bodyPr>
            <a:noAutofit/>
          </a:bodyPr>
          <a:lstStyle/>
          <a:p>
            <a:pPr lvl="3">
              <a:buNone/>
            </a:pPr>
            <a:r>
              <a:rPr lang="en-US" sz="3600" b="1" u="heavy" dirty="0" smtClean="0">
                <a:solidFill>
                  <a:srgbClr val="FF0000"/>
                </a:solidFill>
              </a:rPr>
              <a:t>At puberty: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just"/>
            <a:r>
              <a:rPr lang="en-US" b="1" u="heavy" dirty="0" smtClean="0">
                <a:solidFill>
                  <a:srgbClr val="FF0000"/>
                </a:solidFill>
              </a:rPr>
              <a:t>A- On primary sex organs: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(T) is essential for: </a:t>
            </a:r>
          </a:p>
          <a:p>
            <a:pPr algn="just">
              <a:lnSpc>
                <a:spcPct val="120000"/>
              </a:lnSpc>
              <a:buNone/>
              <a:defRPr/>
            </a:pPr>
            <a:r>
              <a:rPr lang="en-US" dirty="0" smtClean="0">
                <a:cs typeface="Times New Roman" pitchFamily="18" charset="0"/>
              </a:rPr>
              <a:t>   -</a:t>
            </a:r>
            <a:r>
              <a:rPr lang="en-US" sz="2800" dirty="0" smtClean="0">
                <a:cs typeface="Times New Roman" pitchFamily="18" charset="0"/>
              </a:rPr>
              <a:t>Development and maintenance of germinal epithelium. </a:t>
            </a:r>
          </a:p>
          <a:p>
            <a:pPr algn="just">
              <a:lnSpc>
                <a:spcPct val="120000"/>
              </a:lnSpc>
              <a:buNone/>
              <a:defRPr/>
            </a:pPr>
            <a:r>
              <a:rPr lang="en-US" sz="2800" dirty="0" smtClean="0">
                <a:cs typeface="Times New Roman" pitchFamily="18" charset="0"/>
              </a:rPr>
              <a:t>   -Complete meiosis &amp; spermiogenesis.</a:t>
            </a:r>
          </a:p>
          <a:p>
            <a:pPr>
              <a:lnSpc>
                <a:spcPct val="50000"/>
              </a:lnSpc>
              <a:buNone/>
              <a:defRPr/>
            </a:pPr>
            <a:endParaRPr lang="en-US" sz="2800" dirty="0" smtClean="0"/>
          </a:p>
          <a:p>
            <a:pPr algn="just"/>
            <a:r>
              <a:rPr lang="en-US" b="1" u="heavy" dirty="0" smtClean="0">
                <a:solidFill>
                  <a:srgbClr val="FF0000"/>
                </a:solidFill>
              </a:rPr>
              <a:t>B- On secondary sex organs: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algn="just">
              <a:buNone/>
            </a:pPr>
            <a:r>
              <a:rPr lang="en-US" sz="2800" dirty="0" smtClean="0"/>
              <a:t>    - Seminal vesicles, prostate, </a:t>
            </a:r>
            <a:r>
              <a:rPr lang="en-US" sz="2800" dirty="0" err="1" smtClean="0"/>
              <a:t>bulbourethral</a:t>
            </a:r>
            <a:r>
              <a:rPr lang="en-US" sz="2800" dirty="0" smtClean="0"/>
              <a:t> glands and external genitalia are dependent on (T) for their growth and maturation. (T) maintains their integrity and function.</a:t>
            </a:r>
          </a:p>
          <a:p>
            <a:pPr algn="just">
              <a:lnSpc>
                <a:spcPct val="50000"/>
              </a:lnSpc>
              <a:buNone/>
            </a:pPr>
            <a:endParaRPr lang="en-US" sz="2800" dirty="0" smtClean="0"/>
          </a:p>
          <a:p>
            <a:pPr algn="just">
              <a:lnSpc>
                <a:spcPct val="50000"/>
              </a:lnSpc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4724400" cy="7620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TESTOSTERONE (T)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61722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b="1" u="heavy" dirty="0" smtClean="0">
                <a:solidFill>
                  <a:srgbClr val="FF0000"/>
                </a:solidFill>
              </a:rPr>
              <a:t> C- On secondary sex characteristics:</a:t>
            </a:r>
            <a:endParaRPr lang="en-US" sz="2800" dirty="0" smtClean="0">
              <a:solidFill>
                <a:srgbClr val="FF0000"/>
              </a:solidFill>
            </a:endParaRPr>
          </a:p>
          <a:p>
            <a:pPr algn="just">
              <a:lnSpc>
                <a:spcPct val="120000"/>
              </a:lnSpc>
              <a:buNone/>
            </a:pPr>
            <a:r>
              <a:rPr lang="en-US" sz="2700" b="1" dirty="0" smtClean="0"/>
              <a:t>1) </a:t>
            </a:r>
            <a:r>
              <a:rPr lang="en-US" sz="2700" b="1" u="heavy" dirty="0" smtClean="0"/>
              <a:t>B</a:t>
            </a:r>
            <a:r>
              <a:rPr lang="en-US" sz="2700" b="1" dirty="0" smtClean="0"/>
              <a:t>ody hair</a:t>
            </a:r>
            <a:r>
              <a:rPr lang="en-US" sz="2700" dirty="0" smtClean="0"/>
              <a:t> </a:t>
            </a:r>
            <a:r>
              <a:rPr lang="en-US" sz="2700" b="1" dirty="0" smtClean="0"/>
              <a:t>Distribution:</a:t>
            </a:r>
            <a:r>
              <a:rPr lang="en-US" sz="2700" dirty="0" smtClean="0"/>
              <a:t> Beard appears. Hair line on scalp recedes </a:t>
            </a:r>
            <a:r>
              <a:rPr lang="en-US" sz="2700" dirty="0" err="1" smtClean="0"/>
              <a:t>anterolaterally</a:t>
            </a:r>
            <a:r>
              <a:rPr lang="en-US" sz="2700" dirty="0" smtClean="0"/>
              <a:t>. Pubic hair grows with male pattern (Triangle with apex up toward </a:t>
            </a:r>
            <a:r>
              <a:rPr lang="en-US" sz="2700" dirty="0" err="1" smtClean="0"/>
              <a:t>umblicus</a:t>
            </a:r>
            <a:r>
              <a:rPr lang="en-US" sz="2700" dirty="0" smtClean="0"/>
              <a:t>). General body hair increases.</a:t>
            </a:r>
          </a:p>
          <a:p>
            <a:pPr algn="just">
              <a:lnSpc>
                <a:spcPct val="120000"/>
              </a:lnSpc>
              <a:buNone/>
            </a:pPr>
            <a:r>
              <a:rPr lang="en-US" sz="2700" b="1" dirty="0" smtClean="0"/>
              <a:t>2) </a:t>
            </a:r>
            <a:r>
              <a:rPr lang="en-US" sz="2700" b="1" u="heavy" dirty="0" smtClean="0"/>
              <a:t>B</a:t>
            </a:r>
            <a:r>
              <a:rPr lang="en-US" sz="2700" b="1" dirty="0" smtClean="0"/>
              <a:t>aldness:</a:t>
            </a:r>
            <a:r>
              <a:rPr lang="en-US" sz="2700" dirty="0" smtClean="0"/>
              <a:t> </a:t>
            </a:r>
            <a:r>
              <a:rPr lang="en-US" sz="2700" dirty="0" smtClean="0">
                <a:sym typeface="Wingdings"/>
              </a:rPr>
              <a:t></a:t>
            </a:r>
            <a:r>
              <a:rPr lang="en-US" sz="2700" dirty="0" smtClean="0"/>
              <a:t> growth of hair on top of head.</a:t>
            </a:r>
          </a:p>
          <a:p>
            <a:pPr algn="just">
              <a:lnSpc>
                <a:spcPct val="120000"/>
              </a:lnSpc>
              <a:buNone/>
            </a:pPr>
            <a:r>
              <a:rPr lang="en-US" sz="2700" b="1" dirty="0" smtClean="0"/>
              <a:t>3)</a:t>
            </a:r>
            <a:r>
              <a:rPr lang="en-US" sz="2700" dirty="0" smtClean="0"/>
              <a:t> </a:t>
            </a:r>
            <a:r>
              <a:rPr lang="en-US" sz="2700" b="1" u="sng" dirty="0" smtClean="0"/>
              <a:t>B</a:t>
            </a:r>
            <a:r>
              <a:rPr lang="en-US" sz="2700" b="1" dirty="0" smtClean="0"/>
              <a:t>roaden shoulder</a:t>
            </a:r>
            <a:r>
              <a:rPr lang="en-US" sz="2700" dirty="0" smtClean="0"/>
              <a:t> &amp; </a:t>
            </a:r>
            <a:r>
              <a:rPr lang="en-US" sz="2700" dirty="0" smtClean="0">
                <a:sym typeface="Wingdings"/>
              </a:rPr>
              <a:t></a:t>
            </a:r>
            <a:r>
              <a:rPr lang="en-US" sz="2700" dirty="0" smtClean="0"/>
              <a:t> muscle bulk.</a:t>
            </a:r>
          </a:p>
          <a:p>
            <a:pPr algn="just">
              <a:lnSpc>
                <a:spcPct val="120000"/>
              </a:lnSpc>
              <a:buNone/>
            </a:pPr>
            <a:r>
              <a:rPr lang="en-US" sz="2700" b="1" dirty="0" smtClean="0"/>
              <a:t>4) Deeper voice:</a:t>
            </a:r>
            <a:r>
              <a:rPr lang="en-US" sz="2700" dirty="0" smtClean="0"/>
              <a:t> hypertrophy of laryngeal mucosa. </a:t>
            </a:r>
          </a:p>
          <a:p>
            <a:pPr algn="just">
              <a:lnSpc>
                <a:spcPct val="120000"/>
              </a:lnSpc>
              <a:buNone/>
            </a:pPr>
            <a:r>
              <a:rPr lang="en-US" sz="2700" b="1" dirty="0" smtClean="0"/>
              <a:t>5) </a:t>
            </a:r>
            <a:r>
              <a:rPr lang="en-US" sz="2700" b="1" dirty="0" smtClean="0">
                <a:sym typeface="Wingdings"/>
              </a:rPr>
              <a:t></a:t>
            </a:r>
            <a:r>
              <a:rPr lang="en-US" sz="2700" b="1" dirty="0" smtClean="0"/>
              <a:t> Thickness of skin</a:t>
            </a:r>
            <a:r>
              <a:rPr lang="en-US" sz="2700" dirty="0" smtClean="0"/>
              <a:t> &amp; </a:t>
            </a:r>
            <a:r>
              <a:rPr lang="en-US" sz="2700" b="1" dirty="0" smtClean="0">
                <a:sym typeface="Wingdings"/>
              </a:rPr>
              <a:t></a:t>
            </a:r>
            <a:r>
              <a:rPr lang="en-US" sz="2700" b="1" dirty="0" smtClean="0"/>
              <a:t> oily secretion</a:t>
            </a:r>
            <a:r>
              <a:rPr lang="en-US" sz="2700" dirty="0" smtClean="0"/>
              <a:t> of sebaceous glands </a:t>
            </a:r>
            <a:r>
              <a:rPr lang="en-US" sz="2700" dirty="0" smtClean="0">
                <a:sym typeface="Wingdings"/>
              </a:rPr>
              <a:t></a:t>
            </a:r>
            <a:r>
              <a:rPr lang="en-US" sz="2700" dirty="0" smtClean="0"/>
              <a:t> </a:t>
            </a:r>
            <a:r>
              <a:rPr lang="en-US" sz="2700" b="1" dirty="0" smtClean="0"/>
              <a:t>Acne.</a:t>
            </a:r>
            <a:endParaRPr lang="en-US" sz="2700" dirty="0" smtClean="0"/>
          </a:p>
          <a:p>
            <a:pPr algn="just">
              <a:lnSpc>
                <a:spcPct val="50000"/>
              </a:lnSpc>
              <a:buNone/>
            </a:pPr>
            <a:endParaRPr lang="en-US" sz="2800" dirty="0" smtClean="0"/>
          </a:p>
          <a:p>
            <a:pPr algn="just">
              <a:lnSpc>
                <a:spcPct val="50000"/>
              </a:lnSpc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4724400" cy="762000"/>
          </a:xfrm>
          <a:solidFill>
            <a:srgbClr val="3514FE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TESTOSTERONE (T)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6172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b="1" u="heavy" dirty="0" smtClean="0">
                <a:solidFill>
                  <a:srgbClr val="FF0000"/>
                </a:solidFill>
              </a:rPr>
              <a:t>D- General metabolic effects: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en-US" b="1" dirty="0" smtClean="0"/>
              <a:t>↑</a:t>
            </a:r>
            <a:r>
              <a:rPr lang="en-US" dirty="0" smtClean="0"/>
              <a:t> </a:t>
            </a:r>
            <a:r>
              <a:rPr lang="en-US" b="1" u="sng" dirty="0" smtClean="0"/>
              <a:t>P</a:t>
            </a:r>
            <a:r>
              <a:rPr lang="en-US" dirty="0" smtClean="0"/>
              <a:t>roteins synthesis.</a:t>
            </a:r>
          </a:p>
          <a:p>
            <a:pPr lvl="0"/>
            <a:r>
              <a:rPr lang="en-US" b="1" dirty="0" smtClean="0"/>
              <a:t>↑</a:t>
            </a:r>
            <a:r>
              <a:rPr lang="en-US" dirty="0" smtClean="0"/>
              <a:t> </a:t>
            </a:r>
            <a:r>
              <a:rPr lang="en-US" b="1" u="sng" dirty="0" smtClean="0"/>
              <a:t>B</a:t>
            </a:r>
            <a:r>
              <a:rPr lang="en-US" dirty="0" smtClean="0"/>
              <a:t>one matrix and </a:t>
            </a:r>
            <a:r>
              <a:rPr lang="en-US" b="1" dirty="0" smtClean="0"/>
              <a:t>Ca</a:t>
            </a:r>
            <a:r>
              <a:rPr lang="en-US" b="1" baseline="30000" dirty="0" smtClean="0"/>
              <a:t>++</a:t>
            </a:r>
            <a:r>
              <a:rPr lang="en-US" b="1" dirty="0" smtClean="0"/>
              <a:t> retention.</a:t>
            </a:r>
            <a:endParaRPr lang="en-US" dirty="0" smtClean="0"/>
          </a:p>
          <a:p>
            <a:pPr lvl="0"/>
            <a:r>
              <a:rPr lang="en-US" b="1" dirty="0" smtClean="0"/>
              <a:t>↑</a:t>
            </a:r>
            <a:r>
              <a:rPr lang="en-US" dirty="0" smtClean="0"/>
              <a:t> </a:t>
            </a:r>
            <a:r>
              <a:rPr lang="en-US" b="1" u="sng" dirty="0" smtClean="0"/>
              <a:t>B</a:t>
            </a:r>
            <a:r>
              <a:rPr lang="en-US" dirty="0" smtClean="0"/>
              <a:t>asal metabolic rate &amp; </a:t>
            </a:r>
            <a:r>
              <a:rPr lang="en-US" b="1" dirty="0" smtClean="0"/>
              <a:t>↑ Food intake.</a:t>
            </a:r>
            <a:endParaRPr lang="en-US" dirty="0" smtClean="0"/>
          </a:p>
          <a:p>
            <a:pPr lvl="0"/>
            <a:r>
              <a:rPr lang="en-US" b="1" dirty="0" smtClean="0"/>
              <a:t>↑</a:t>
            </a:r>
            <a:r>
              <a:rPr lang="en-US" dirty="0" smtClean="0"/>
              <a:t> </a:t>
            </a:r>
            <a:r>
              <a:rPr lang="en-US" b="1" dirty="0" smtClean="0"/>
              <a:t>RBCs</a:t>
            </a:r>
            <a:r>
              <a:rPr lang="en-US" dirty="0" smtClean="0"/>
              <a:t> by stimulating erythropoietin synthesis.</a:t>
            </a:r>
          </a:p>
          <a:p>
            <a:pPr lvl="0"/>
            <a:r>
              <a:rPr lang="en-US" b="1" dirty="0" smtClean="0"/>
              <a:t>↑</a:t>
            </a:r>
            <a:r>
              <a:rPr lang="en-US" dirty="0" smtClean="0"/>
              <a:t> </a:t>
            </a:r>
            <a:r>
              <a:rPr lang="en-US" b="1" dirty="0" smtClean="0"/>
              <a:t>Na</a:t>
            </a:r>
            <a:r>
              <a:rPr lang="en-US" b="1" baseline="30000" dirty="0" smtClean="0"/>
              <a:t>+</a:t>
            </a:r>
            <a:r>
              <a:rPr lang="en-US" b="1" dirty="0" smtClean="0"/>
              <a:t> </a:t>
            </a:r>
            <a:r>
              <a:rPr lang="en-US" b="1" dirty="0" err="1" smtClean="0"/>
              <a:t>reabsorption</a:t>
            </a:r>
            <a:r>
              <a:rPr lang="en-US" dirty="0" smtClean="0"/>
              <a:t> in distal convoluted tubules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</a:t>
            </a:r>
            <a:r>
              <a:rPr lang="en-US" dirty="0" smtClean="0"/>
              <a:t> ECF volume</a:t>
            </a:r>
          </a:p>
          <a:p>
            <a:pPr>
              <a:lnSpc>
                <a:spcPct val="50000"/>
              </a:lnSpc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b="1" u="heavy" dirty="0" smtClean="0">
                <a:solidFill>
                  <a:srgbClr val="FF0000"/>
                </a:solidFill>
              </a:rPr>
              <a:t>E- Regulation of behavioral effects</a:t>
            </a:r>
            <a:endParaRPr lang="en-US" dirty="0" smtClean="0">
              <a:solidFill>
                <a:srgbClr val="FF0000"/>
              </a:solidFill>
            </a:endParaRPr>
          </a:p>
          <a:p>
            <a:pPr algn="just">
              <a:lnSpc>
                <a:spcPct val="50000"/>
              </a:lnSpc>
              <a:buNone/>
            </a:pPr>
            <a:endParaRPr lang="en-US" sz="2800" dirty="0" smtClean="0"/>
          </a:p>
          <a:p>
            <a:pPr algn="just">
              <a:lnSpc>
                <a:spcPct val="50000"/>
              </a:lnSpc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762000"/>
          </a:xfrm>
          <a:solidFill>
            <a:srgbClr val="3514FE"/>
          </a:solidFill>
        </p:spPr>
        <p:txBody>
          <a:bodyPr>
            <a:noAutofit/>
          </a:bodyPr>
          <a:lstStyle/>
          <a:p>
            <a:r>
              <a:rPr lang="en-US" b="1" u="heavy" dirty="0" smtClean="0">
                <a:solidFill>
                  <a:srgbClr val="FFFF00"/>
                </a:solidFill>
              </a:rPr>
              <a:t>(II) DIHYDROTESTOSTERONE (DHT)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049" y="1371600"/>
            <a:ext cx="8763000" cy="5257800"/>
          </a:xfrm>
        </p:spPr>
        <p:txBody>
          <a:bodyPr>
            <a:noAutofit/>
          </a:bodyPr>
          <a:lstStyle/>
          <a:p>
            <a:pPr algn="just"/>
            <a:r>
              <a:rPr lang="en-US" sz="2800" b="1" dirty="0" smtClean="0"/>
              <a:t>20 % of plasma DHT</a:t>
            </a:r>
            <a:r>
              <a:rPr lang="en-US" sz="2800" dirty="0" smtClean="0"/>
              <a:t> is synthesized by testis by action of 5 a- </a:t>
            </a:r>
            <a:r>
              <a:rPr lang="en-US" sz="2800" dirty="0" err="1" smtClean="0"/>
              <a:t>reductase</a:t>
            </a:r>
            <a:r>
              <a:rPr lang="en-US" sz="2800" dirty="0" smtClean="0"/>
              <a:t> from </a:t>
            </a:r>
            <a:r>
              <a:rPr lang="en-US" sz="2800" dirty="0" err="1" smtClean="0"/>
              <a:t>Sertoli</a:t>
            </a:r>
            <a:r>
              <a:rPr lang="en-US" sz="2800" dirty="0" smtClean="0"/>
              <a:t> cells on testosterone (T) secreted by </a:t>
            </a:r>
            <a:r>
              <a:rPr lang="en-US" sz="2800" dirty="0" err="1" smtClean="0"/>
              <a:t>Leydig</a:t>
            </a:r>
            <a:r>
              <a:rPr lang="en-US" sz="2800" dirty="0" smtClean="0"/>
              <a:t> cells. </a:t>
            </a:r>
          </a:p>
          <a:p>
            <a:pPr algn="just"/>
            <a:r>
              <a:rPr lang="en-US" sz="2800" b="1" dirty="0" smtClean="0"/>
              <a:t>The remainder</a:t>
            </a:r>
            <a:r>
              <a:rPr lang="en-US" sz="2800" dirty="0" smtClean="0"/>
              <a:t> is derived from peripheral conversion of T to DHT by  5 alpha - </a:t>
            </a:r>
            <a:r>
              <a:rPr lang="en-US" sz="2800" dirty="0" err="1" smtClean="0"/>
              <a:t>reductase</a:t>
            </a:r>
            <a:r>
              <a:rPr lang="en-US" sz="2800" dirty="0" smtClean="0"/>
              <a:t> in some target cells.</a:t>
            </a:r>
          </a:p>
          <a:p>
            <a:pPr algn="just"/>
            <a:r>
              <a:rPr lang="en-US" sz="2800" b="1" u="sng" dirty="0" smtClean="0">
                <a:solidFill>
                  <a:srgbClr val="FF0000"/>
                </a:solidFill>
              </a:rPr>
              <a:t>Plasma level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of DHT is </a:t>
            </a:r>
            <a:r>
              <a:rPr lang="en-US" sz="2800" b="1" dirty="0" smtClean="0"/>
              <a:t>10 %</a:t>
            </a:r>
            <a:r>
              <a:rPr lang="en-US" sz="2800" dirty="0" smtClean="0"/>
              <a:t> of </a:t>
            </a:r>
            <a:r>
              <a:rPr lang="en-US" sz="2800" b="1" dirty="0" smtClean="0"/>
              <a:t>T</a:t>
            </a:r>
            <a:r>
              <a:rPr lang="en-US" sz="2800" dirty="0" smtClean="0"/>
              <a:t> level.</a:t>
            </a:r>
          </a:p>
          <a:p>
            <a:pPr algn="just"/>
            <a:r>
              <a:rPr lang="en-US" sz="2800" b="1" u="sng" dirty="0" smtClean="0">
                <a:solidFill>
                  <a:srgbClr val="FF0000"/>
                </a:solidFill>
              </a:rPr>
              <a:t>DHT-receptor complexes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are </a:t>
            </a:r>
            <a:r>
              <a:rPr lang="en-US" sz="2800" b="1" u="dotted" dirty="0" smtClean="0"/>
              <a:t>more</a:t>
            </a:r>
            <a:r>
              <a:rPr lang="en-US" sz="2800" b="1" dirty="0" smtClean="0"/>
              <a:t> stable</a:t>
            </a:r>
            <a:r>
              <a:rPr lang="en-US" sz="2800" dirty="0" smtClean="0"/>
              <a:t> than </a:t>
            </a:r>
            <a:r>
              <a:rPr lang="en-US" sz="2800" b="1" dirty="0" smtClean="0"/>
              <a:t>T</a:t>
            </a:r>
            <a:r>
              <a:rPr lang="en-US" sz="2800" dirty="0" smtClean="0"/>
              <a:t>- receptor complexes in target cells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DHT is</a:t>
            </a:r>
            <a:r>
              <a:rPr lang="en-US" sz="2800" b="1" dirty="0" smtClean="0"/>
              <a:t> </a:t>
            </a:r>
            <a:r>
              <a:rPr lang="en-US" sz="2800" b="1" u="dotted" dirty="0" smtClean="0"/>
              <a:t>more</a:t>
            </a:r>
            <a:r>
              <a:rPr lang="en-US" sz="2800" b="1" dirty="0" smtClean="0"/>
              <a:t> potent </a:t>
            </a:r>
            <a:r>
              <a:rPr lang="en-US" sz="2800" dirty="0" smtClean="0"/>
              <a:t>than T.</a:t>
            </a:r>
          </a:p>
          <a:p>
            <a:pPr algn="just"/>
            <a:r>
              <a:rPr lang="en-US" sz="2800" b="1" u="sng" dirty="0" smtClean="0">
                <a:solidFill>
                  <a:srgbClr val="FF0000"/>
                </a:solidFill>
              </a:rPr>
              <a:t>Congenital 5 a-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reductase</a:t>
            </a:r>
            <a:r>
              <a:rPr lang="en-US" sz="2800" b="1" u="sng" dirty="0" smtClean="0">
                <a:solidFill>
                  <a:srgbClr val="FF0000"/>
                </a:solidFill>
              </a:rPr>
              <a:t> deficiency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b="1" dirty="0" smtClean="0"/>
              <a:t>male pseudo-</a:t>
            </a:r>
            <a:r>
              <a:rPr lang="en-US" sz="2800" b="1" dirty="0" err="1" smtClean="0"/>
              <a:t>hermaphroditism</a:t>
            </a:r>
            <a:r>
              <a:rPr lang="en-US" sz="2800" b="1" dirty="0" smtClean="0"/>
              <a:t>.</a:t>
            </a:r>
            <a:endParaRPr lang="en-US" sz="2800" dirty="0" smtClean="0"/>
          </a:p>
          <a:p>
            <a:pPr algn="just">
              <a:lnSpc>
                <a:spcPct val="50000"/>
              </a:lnSpc>
              <a:buNone/>
            </a:pPr>
            <a:endParaRPr lang="en-US" sz="2800" dirty="0" smtClean="0"/>
          </a:p>
          <a:p>
            <a:pPr algn="just">
              <a:lnSpc>
                <a:spcPct val="50000"/>
              </a:lnSpc>
              <a:buNone/>
            </a:pPr>
            <a:r>
              <a:rPr lang="en-US" sz="2800" dirty="0" smtClean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1049</Words>
  <Application>Microsoft Office PowerPoint</Application>
  <PresentationFormat>On-screen Show (4:3)</PresentationFormat>
  <Paragraphs>174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Office Theme</vt:lpstr>
      <vt:lpstr>1_Office Theme</vt:lpstr>
      <vt:lpstr>2_Office Theme</vt:lpstr>
      <vt:lpstr>3_Office Theme</vt:lpstr>
      <vt:lpstr>ENDOCRINE FUNCTION  OF TESTIS </vt:lpstr>
      <vt:lpstr>Lecture Objectives</vt:lpstr>
      <vt:lpstr>ENDOCRINE FUNCTION OF TESTIS (I) TESTOSTERONE (T)</vt:lpstr>
      <vt:lpstr>TESTOSTERONE (T)</vt:lpstr>
      <vt:lpstr>TESTOSTERONE (T)</vt:lpstr>
      <vt:lpstr>TESTOSTERONE (T)</vt:lpstr>
      <vt:lpstr>TESTOSTERONE (T)</vt:lpstr>
      <vt:lpstr>TESTOSTERONE (T)</vt:lpstr>
      <vt:lpstr>(II) DIHYDROTESTOSTERONE (DHT)</vt:lpstr>
      <vt:lpstr>(III) ESTROGENS</vt:lpstr>
      <vt:lpstr>Hormonal Control of testicular cells</vt:lpstr>
      <vt:lpstr>HORMONAL CONTROL OF TESTICULAR FUNCTIONS</vt:lpstr>
      <vt:lpstr>Control of Gn-RH</vt:lpstr>
      <vt:lpstr>PowerPoint Presentation</vt:lpstr>
      <vt:lpstr>2- Pituitary Gonadotropins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ADRENOCORTICAL HORMONE</dc:title>
  <dc:creator>Shaikh Mujeeb</dc:creator>
  <cp:lastModifiedBy>Hani Mohammed</cp:lastModifiedBy>
  <cp:revision>194</cp:revision>
  <dcterms:created xsi:type="dcterms:W3CDTF">2013-09-23T09:45:07Z</dcterms:created>
  <dcterms:modified xsi:type="dcterms:W3CDTF">2016-03-20T12:21:03Z</dcterms:modified>
</cp:coreProperties>
</file>